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329" r:id="rId4"/>
    <p:sldId id="307" r:id="rId5"/>
    <p:sldId id="318" r:id="rId6"/>
    <p:sldId id="330" r:id="rId7"/>
    <p:sldId id="310" r:id="rId8"/>
    <p:sldId id="335" r:id="rId9"/>
    <p:sldId id="337" r:id="rId10"/>
    <p:sldId id="336" r:id="rId11"/>
    <p:sldId id="339" r:id="rId12"/>
    <p:sldId id="340" r:id="rId13"/>
    <p:sldId id="343" r:id="rId14"/>
    <p:sldId id="342" r:id="rId15"/>
    <p:sldId id="341" r:id="rId16"/>
    <p:sldId id="345" r:id="rId17"/>
    <p:sldId id="346" r:id="rId18"/>
    <p:sldId id="347" r:id="rId19"/>
    <p:sldId id="348" r:id="rId20"/>
    <p:sldId id="350" r:id="rId21"/>
    <p:sldId id="351" r:id="rId22"/>
    <p:sldId id="352" r:id="rId23"/>
    <p:sldId id="353" r:id="rId24"/>
    <p:sldId id="361" r:id="rId25"/>
    <p:sldId id="354" r:id="rId26"/>
    <p:sldId id="355" r:id="rId27"/>
    <p:sldId id="356" r:id="rId28"/>
    <p:sldId id="357" r:id="rId29"/>
    <p:sldId id="358" r:id="rId30"/>
    <p:sldId id="309" r:id="rId31"/>
    <p:sldId id="359" r:id="rId32"/>
    <p:sldId id="360"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7F6"/>
    <a:srgbClr val="EAE6E3"/>
    <a:srgbClr val="3E6C58"/>
    <a:srgbClr val="678B76"/>
    <a:srgbClr val="D5D9D5"/>
    <a:srgbClr val="C7B395"/>
    <a:srgbClr val="A88A5C"/>
    <a:srgbClr val="C7CDC7"/>
    <a:srgbClr val="4B7068"/>
    <a:srgbClr val="E9EB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16" autoAdjust="0"/>
    <p:restoredTop sz="94660"/>
  </p:normalViewPr>
  <p:slideViewPr>
    <p:cSldViewPr snapToGrid="0" showGuides="1">
      <p:cViewPr varScale="1">
        <p:scale>
          <a:sx n="77" d="100"/>
          <a:sy n="77" d="100"/>
        </p:scale>
        <p:origin x="102" y="198"/>
      </p:cViewPr>
      <p:guideLst>
        <p:guide orient="horz" pos="2160"/>
        <p:guide pos="3840"/>
      </p:guideLst>
    </p:cSldViewPr>
  </p:slideViewPr>
  <p:notesTextViewPr>
    <p:cViewPr>
      <p:scale>
        <a:sx n="1" d="1"/>
        <a:sy n="1" d="1"/>
      </p:scale>
      <p:origin x="0" y="0"/>
    </p:cViewPr>
  </p:notesTextViewPr>
  <p:sorterViewPr>
    <p:cViewPr>
      <p:scale>
        <a:sx n="100" d="100"/>
        <a:sy n="100" d="100"/>
      </p:scale>
      <p:origin x="0" y="-39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C83F63-4AD3-402F-85A3-A658CC1B695E}" type="datetimeFigureOut">
              <a:rPr lang="zh-CN" altLang="en-US" smtClean="0"/>
              <a:t>2024/11/11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DDE404-64FB-45D5-9DD9-A3E574AAFDA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3E2028-23C5-411E-A61D-BA17CCF4DD7E}" type="slidenum">
              <a:rPr lang="zh-CN" altLang="en-US" smtClean="0"/>
              <a:t>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3E2028-23C5-411E-A61D-BA17CCF4DD7E}" type="slidenum">
              <a:rPr lang="zh-CN" altLang="en-US" smtClean="0"/>
              <a:t>8</a:t>
            </a:fld>
            <a:endParaRPr lang="zh-CN" altLang="en-US"/>
          </a:p>
        </p:txBody>
      </p:sp>
    </p:spTree>
    <p:extLst>
      <p:ext uri="{BB962C8B-B14F-4D97-AF65-F5344CB8AC3E}">
        <p14:creationId xmlns:p14="http://schemas.microsoft.com/office/powerpoint/2010/main" val="1005472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3E2028-23C5-411E-A61D-BA17CCF4DD7E}" type="slidenum">
              <a:rPr lang="zh-CN" altLang="en-US" smtClean="0"/>
              <a:t>12</a:t>
            </a:fld>
            <a:endParaRPr lang="zh-CN" altLang="en-US"/>
          </a:p>
        </p:txBody>
      </p:sp>
    </p:spTree>
    <p:extLst>
      <p:ext uri="{BB962C8B-B14F-4D97-AF65-F5344CB8AC3E}">
        <p14:creationId xmlns:p14="http://schemas.microsoft.com/office/powerpoint/2010/main" val="18398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3E2028-23C5-411E-A61D-BA17CCF4DD7E}" type="slidenum">
              <a:rPr lang="zh-CN" altLang="en-US" smtClean="0"/>
              <a:t>25</a:t>
            </a:fld>
            <a:endParaRPr lang="zh-CN" altLang="en-US"/>
          </a:p>
        </p:txBody>
      </p:sp>
    </p:spTree>
    <p:extLst>
      <p:ext uri="{BB962C8B-B14F-4D97-AF65-F5344CB8AC3E}">
        <p14:creationId xmlns:p14="http://schemas.microsoft.com/office/powerpoint/2010/main" val="195884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3E2028-23C5-411E-A61D-BA17CCF4DD7E}" type="slidenum">
              <a:rPr lang="zh-CN" altLang="en-US" smtClean="0"/>
              <a:t>29</a:t>
            </a:fld>
            <a:endParaRPr lang="zh-CN" altLang="en-US"/>
          </a:p>
        </p:txBody>
      </p:sp>
    </p:spTree>
    <p:extLst>
      <p:ext uri="{BB962C8B-B14F-4D97-AF65-F5344CB8AC3E}">
        <p14:creationId xmlns:p14="http://schemas.microsoft.com/office/powerpoint/2010/main" val="1470170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3E2028-23C5-411E-A61D-BA17CCF4DD7E}" type="slidenum">
              <a:rPr lang="zh-CN" altLang="en-US" smtClean="0"/>
              <a:t>31</a:t>
            </a:fld>
            <a:endParaRPr lang="zh-CN" altLang="en-US"/>
          </a:p>
        </p:txBody>
      </p:sp>
    </p:spTree>
    <p:extLst>
      <p:ext uri="{BB962C8B-B14F-4D97-AF65-F5344CB8AC3E}">
        <p14:creationId xmlns:p14="http://schemas.microsoft.com/office/powerpoint/2010/main" val="2694094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1E8332DC-A1E2-4E2C-B623-84F0B7E88C26}" type="datetimeFigureOut">
              <a:rPr lang="zh-CN" altLang="en-US" smtClean="0"/>
              <a:t>2024/11/11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D1588B-0395-4340-8646-018C6E13296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E8332DC-A1E2-4E2C-B623-84F0B7E88C26}" type="datetimeFigureOut">
              <a:rPr lang="zh-CN" altLang="en-US" smtClean="0"/>
              <a:t>2024/11/11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D1588B-0395-4340-8646-018C6E13296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E8332DC-A1E2-4E2C-B623-84F0B7E88C26}" type="datetimeFigureOut">
              <a:rPr lang="zh-CN" altLang="en-US" smtClean="0"/>
              <a:t>2024/11/11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D1588B-0395-4340-8646-018C6E13296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bg>
      <p:bgPr>
        <a:solidFill>
          <a:srgbClr val="F8F8F8"/>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1E8332DC-A1E2-4E2C-B623-84F0B7E88C26}" type="datetimeFigureOut">
              <a:rPr lang="zh-CN" altLang="en-US" smtClean="0"/>
              <a:t>2024/11/11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D1588B-0395-4340-8646-018C6E13296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E8332DC-A1E2-4E2C-B623-84F0B7E88C26}" type="datetimeFigureOut">
              <a:rPr lang="zh-CN" altLang="en-US" smtClean="0"/>
              <a:t>2024/11/11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8D1588B-0395-4340-8646-018C6E13296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1E8332DC-A1E2-4E2C-B623-84F0B7E88C26}" type="datetimeFigureOut">
              <a:rPr lang="zh-CN" altLang="en-US" smtClean="0"/>
              <a:t>2024/11/11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D1588B-0395-4340-8646-018C6E13296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1E8332DC-A1E2-4E2C-B623-84F0B7E88C26}" type="datetimeFigureOut">
              <a:rPr lang="zh-CN" altLang="en-US" smtClean="0"/>
              <a:t>2024/11/11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8D1588B-0395-4340-8646-018C6E13296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E8332DC-A1E2-4E2C-B623-84F0B7E88C26}" type="datetimeFigureOut">
              <a:rPr lang="zh-CN" altLang="en-US" smtClean="0"/>
              <a:t>2024/11/11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8D1588B-0395-4340-8646-018C6E13296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E8332DC-A1E2-4E2C-B623-84F0B7E88C26}" type="datetimeFigureOut">
              <a:rPr lang="zh-CN" altLang="en-US" smtClean="0"/>
              <a:t>2024/11/11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8D1588B-0395-4340-8646-018C6E13296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E8332DC-A1E2-4E2C-B623-84F0B7E88C26}" type="datetimeFigureOut">
              <a:rPr lang="zh-CN" altLang="en-US" smtClean="0"/>
              <a:t>2024/11/11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D1588B-0395-4340-8646-018C6E13296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E8332DC-A1E2-4E2C-B623-84F0B7E88C26}" type="datetimeFigureOut">
              <a:rPr lang="zh-CN" altLang="en-US" smtClean="0"/>
              <a:t>2024/11/11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8D1588B-0395-4340-8646-018C6E13296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8332DC-A1E2-4E2C-B623-84F0B7E88C26}" type="datetimeFigureOut">
              <a:rPr lang="zh-CN" altLang="en-US" smtClean="0"/>
              <a:t>2024/11/11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D1588B-0395-4340-8646-018C6E13296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bin"/></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7F6"/>
        </a:solidFill>
        <a:effectLst/>
      </p:bgPr>
    </p:bg>
    <p:spTree>
      <p:nvGrpSpPr>
        <p:cNvPr id="1" name=""/>
        <p:cNvGrpSpPr/>
        <p:nvPr/>
      </p:nvGrpSpPr>
      <p:grpSpPr>
        <a:xfrm>
          <a:off x="0" y="0"/>
          <a:ext cx="0" cy="0"/>
          <a:chOff x="0" y="0"/>
          <a:chExt cx="0" cy="0"/>
        </a:xfrm>
      </p:grpSpPr>
      <p:sp>
        <p:nvSpPr>
          <p:cNvPr id="23" name="任意多边形: 形状 22"/>
          <p:cNvSpPr/>
          <p:nvPr/>
        </p:nvSpPr>
        <p:spPr>
          <a:xfrm>
            <a:off x="8090514" y="3257100"/>
            <a:ext cx="4101486" cy="3600900"/>
          </a:xfrm>
          <a:custGeom>
            <a:avLst/>
            <a:gdLst>
              <a:gd name="connsiteX0" fmla="*/ 3982955 w 3982955"/>
              <a:gd name="connsiteY0" fmla="*/ 0 h 4485190"/>
              <a:gd name="connsiteX1" fmla="*/ 3982955 w 3982955"/>
              <a:gd name="connsiteY1" fmla="*/ 4485190 h 4485190"/>
              <a:gd name="connsiteX2" fmla="*/ 0 w 3982955"/>
              <a:gd name="connsiteY2" fmla="*/ 4485190 h 4485190"/>
              <a:gd name="connsiteX3" fmla="*/ 49378 w 3982955"/>
              <a:gd name="connsiteY3" fmla="*/ 4374179 h 4485190"/>
              <a:gd name="connsiteX4" fmla="*/ 1352043 w 3982955"/>
              <a:gd name="connsiteY4" fmla="*/ 1898596 h 4485190"/>
              <a:gd name="connsiteX5" fmla="*/ 3982955 w 3982955"/>
              <a:gd name="connsiteY5" fmla="*/ 0 h 4485190"/>
              <a:gd name="connsiteX0-1" fmla="*/ 3982955 w 3982955"/>
              <a:gd name="connsiteY0-2" fmla="*/ 0 h 4485190"/>
              <a:gd name="connsiteX1-3" fmla="*/ 3982955 w 3982955"/>
              <a:gd name="connsiteY1-4" fmla="*/ 4485190 h 4485190"/>
              <a:gd name="connsiteX2-5" fmla="*/ 0 w 3982955"/>
              <a:gd name="connsiteY2-6" fmla="*/ 4485190 h 4485190"/>
              <a:gd name="connsiteX3-7" fmla="*/ 49378 w 3982955"/>
              <a:gd name="connsiteY3-8" fmla="*/ 4374179 h 4485190"/>
              <a:gd name="connsiteX4-9" fmla="*/ 1435781 w 3982955"/>
              <a:gd name="connsiteY4-10" fmla="*/ 2014342 h 4485190"/>
              <a:gd name="connsiteX5-11" fmla="*/ 3982955 w 3982955"/>
              <a:gd name="connsiteY5-12" fmla="*/ 0 h 4485190"/>
              <a:gd name="connsiteX0-13" fmla="*/ 3982955 w 3982955"/>
              <a:gd name="connsiteY0-14" fmla="*/ 0 h 4485190"/>
              <a:gd name="connsiteX1-15" fmla="*/ 3982955 w 3982955"/>
              <a:gd name="connsiteY1-16" fmla="*/ 4485190 h 4485190"/>
              <a:gd name="connsiteX2-17" fmla="*/ 0 w 3982955"/>
              <a:gd name="connsiteY2-18" fmla="*/ 4485190 h 4485190"/>
              <a:gd name="connsiteX3-19" fmla="*/ 49378 w 3982955"/>
              <a:gd name="connsiteY3-20" fmla="*/ 4374179 h 4485190"/>
              <a:gd name="connsiteX4-21" fmla="*/ 1435781 w 3982955"/>
              <a:gd name="connsiteY4-22" fmla="*/ 2014342 h 4485190"/>
              <a:gd name="connsiteX5-23" fmla="*/ 3982955 w 3982955"/>
              <a:gd name="connsiteY5-24" fmla="*/ 0 h 4485190"/>
              <a:gd name="connsiteX0-25" fmla="*/ 3982955 w 3982955"/>
              <a:gd name="connsiteY0-26" fmla="*/ 0 h 4485190"/>
              <a:gd name="connsiteX1-27" fmla="*/ 3982955 w 3982955"/>
              <a:gd name="connsiteY1-28" fmla="*/ 4485190 h 4485190"/>
              <a:gd name="connsiteX2-29" fmla="*/ 0 w 3982955"/>
              <a:gd name="connsiteY2-30" fmla="*/ 4485190 h 4485190"/>
              <a:gd name="connsiteX3-31" fmla="*/ 49378 w 3982955"/>
              <a:gd name="connsiteY3-32" fmla="*/ 4374179 h 4485190"/>
              <a:gd name="connsiteX4-33" fmla="*/ 1435781 w 3982955"/>
              <a:gd name="connsiteY4-34" fmla="*/ 2014342 h 4485190"/>
              <a:gd name="connsiteX5-35" fmla="*/ 3982955 w 3982955"/>
              <a:gd name="connsiteY5-36" fmla="*/ 0 h 44851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982955" h="4485190">
                <a:moveTo>
                  <a:pt x="3982955" y="0"/>
                </a:moveTo>
                <a:lnTo>
                  <a:pt x="3982955" y="4485190"/>
                </a:lnTo>
                <a:lnTo>
                  <a:pt x="0" y="4485190"/>
                </a:lnTo>
                <a:lnTo>
                  <a:pt x="49378" y="4374179"/>
                </a:lnTo>
                <a:cubicBezTo>
                  <a:pt x="880895" y="2685371"/>
                  <a:pt x="1098922" y="2460684"/>
                  <a:pt x="1435781" y="2014342"/>
                </a:cubicBezTo>
                <a:cubicBezTo>
                  <a:pt x="1761638" y="1617932"/>
                  <a:pt x="2171059" y="1001310"/>
                  <a:pt x="3982955" y="0"/>
                </a:cubicBezTo>
                <a:close/>
              </a:path>
            </a:pathLst>
          </a:custGeom>
          <a:solidFill>
            <a:srgbClr val="678B7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7" name="任意多边形: 形状 26"/>
          <p:cNvSpPr/>
          <p:nvPr/>
        </p:nvSpPr>
        <p:spPr>
          <a:xfrm>
            <a:off x="10365132" y="433311"/>
            <a:ext cx="1826868" cy="6424690"/>
          </a:xfrm>
          <a:custGeom>
            <a:avLst/>
            <a:gdLst>
              <a:gd name="connsiteX0" fmla="*/ 1826868 w 1826868"/>
              <a:gd name="connsiteY0" fmla="*/ 0 h 6424690"/>
              <a:gd name="connsiteX1" fmla="*/ 1826868 w 1826868"/>
              <a:gd name="connsiteY1" fmla="*/ 6424690 h 6424690"/>
              <a:gd name="connsiteX2" fmla="*/ 0 w 1826868"/>
              <a:gd name="connsiteY2" fmla="*/ 6424690 h 6424690"/>
              <a:gd name="connsiteX3" fmla="*/ 28779 w 1826868"/>
              <a:gd name="connsiteY3" fmla="*/ 6398021 h 6424690"/>
              <a:gd name="connsiteX4" fmla="*/ 1803506 w 1826868"/>
              <a:gd name="connsiteY4" fmla="*/ 19173 h 6424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6868" h="6424690">
                <a:moveTo>
                  <a:pt x="1826868" y="0"/>
                </a:moveTo>
                <a:lnTo>
                  <a:pt x="1826868" y="6424690"/>
                </a:lnTo>
                <a:lnTo>
                  <a:pt x="0" y="6424690"/>
                </a:lnTo>
                <a:lnTo>
                  <a:pt x="28779" y="6398021"/>
                </a:lnTo>
                <a:cubicBezTo>
                  <a:pt x="2630409" y="3909125"/>
                  <a:pt x="-1496466" y="2799422"/>
                  <a:pt x="1803506" y="19173"/>
                </a:cubicBezTo>
                <a:close/>
              </a:path>
            </a:pathLst>
          </a:custGeom>
          <a:solidFill>
            <a:srgbClr val="3E6C5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4" name="任意多边形: 形状 13"/>
          <p:cNvSpPr/>
          <p:nvPr/>
        </p:nvSpPr>
        <p:spPr>
          <a:xfrm>
            <a:off x="-11574" y="1"/>
            <a:ext cx="5846627" cy="3257099"/>
          </a:xfrm>
          <a:custGeom>
            <a:avLst/>
            <a:gdLst>
              <a:gd name="connsiteX0" fmla="*/ 11574 w 5846627"/>
              <a:gd name="connsiteY0" fmla="*/ 0 h 3257099"/>
              <a:gd name="connsiteX1" fmla="*/ 5846627 w 5846627"/>
              <a:gd name="connsiteY1" fmla="*/ 0 h 3257099"/>
              <a:gd name="connsiteX2" fmla="*/ 5755901 w 5846627"/>
              <a:gd name="connsiteY2" fmla="*/ 116982 h 3257099"/>
              <a:gd name="connsiteX3" fmla="*/ 2523280 w 5846627"/>
              <a:gd name="connsiteY3" fmla="*/ 810224 h 3257099"/>
              <a:gd name="connsiteX4" fmla="*/ 0 w 5846627"/>
              <a:gd name="connsiteY4" fmla="*/ 3206185 h 325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6627" h="3257099">
                <a:moveTo>
                  <a:pt x="11574" y="0"/>
                </a:moveTo>
                <a:lnTo>
                  <a:pt x="5846627" y="0"/>
                </a:lnTo>
                <a:lnTo>
                  <a:pt x="5755901" y="116982"/>
                </a:lnTo>
                <a:cubicBezTo>
                  <a:pt x="4362441" y="1826052"/>
                  <a:pt x="3214748" y="552326"/>
                  <a:pt x="2523280" y="810224"/>
                </a:cubicBezTo>
                <a:cubicBezTo>
                  <a:pt x="1794075" y="1099591"/>
                  <a:pt x="2257063" y="3646023"/>
                  <a:pt x="0" y="3206185"/>
                </a:cubicBezTo>
                <a:close/>
              </a:path>
            </a:pathLst>
          </a:custGeom>
          <a:gradFill>
            <a:gsLst>
              <a:gs pos="8000">
                <a:srgbClr val="4B7068"/>
              </a:gs>
              <a:gs pos="68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2" name="任意多边形: 形状 11"/>
          <p:cNvSpPr/>
          <p:nvPr/>
        </p:nvSpPr>
        <p:spPr>
          <a:xfrm>
            <a:off x="0" y="0"/>
            <a:ext cx="4998760" cy="2835796"/>
          </a:xfrm>
          <a:custGeom>
            <a:avLst/>
            <a:gdLst>
              <a:gd name="connsiteX0" fmla="*/ 0 w 4998760"/>
              <a:gd name="connsiteY0" fmla="*/ 0 h 2835796"/>
              <a:gd name="connsiteX1" fmla="*/ 4998760 w 4998760"/>
              <a:gd name="connsiteY1" fmla="*/ 0 h 2835796"/>
              <a:gd name="connsiteX2" fmla="*/ 4717430 w 4998760"/>
              <a:gd name="connsiteY2" fmla="*/ 48593 h 2835796"/>
              <a:gd name="connsiteX3" fmla="*/ 0 w 4998760"/>
              <a:gd name="connsiteY3" fmla="*/ 2835796 h 2835796"/>
            </a:gdLst>
            <a:ahLst/>
            <a:cxnLst>
              <a:cxn ang="0">
                <a:pos x="connsiteX0" y="connsiteY0"/>
              </a:cxn>
              <a:cxn ang="0">
                <a:pos x="connsiteX1" y="connsiteY1"/>
              </a:cxn>
              <a:cxn ang="0">
                <a:pos x="connsiteX2" y="connsiteY2"/>
              </a:cxn>
              <a:cxn ang="0">
                <a:pos x="connsiteX3" y="connsiteY3"/>
              </a:cxn>
            </a:cxnLst>
            <a:rect l="l" t="t" r="r" b="b"/>
            <a:pathLst>
              <a:path w="4998760" h="2835796">
                <a:moveTo>
                  <a:pt x="0" y="0"/>
                </a:moveTo>
                <a:lnTo>
                  <a:pt x="4998760" y="0"/>
                </a:lnTo>
                <a:lnTo>
                  <a:pt x="4717430" y="48593"/>
                </a:lnTo>
                <a:cubicBezTo>
                  <a:pt x="2766400" y="443730"/>
                  <a:pt x="649654" y="1612146"/>
                  <a:pt x="0" y="2835796"/>
                </a:cubicBezTo>
                <a:close/>
              </a:path>
            </a:pathLst>
          </a:custGeom>
          <a:solidFill>
            <a:srgbClr val="3E6C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5" name="椭圆 14"/>
          <p:cNvSpPr/>
          <p:nvPr/>
        </p:nvSpPr>
        <p:spPr>
          <a:xfrm rot="21283918">
            <a:off x="4580676" y="2406620"/>
            <a:ext cx="3109715" cy="2262486"/>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solidFill>
            <a:srgbClr val="D5D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4" name="图片 43"/>
          <p:cNvPicPr>
            <a:picLocks noChangeAspect="1"/>
          </p:cNvPicPr>
          <p:nvPr/>
        </p:nvPicPr>
        <p:blipFill>
          <a:blip r:embed="rId2"/>
          <a:srcRect l="14414" t="28783"/>
          <a:stretch>
            <a:fillRect/>
          </a:stretch>
        </p:blipFill>
        <p:spPr>
          <a:xfrm>
            <a:off x="0" y="0"/>
            <a:ext cx="7002885" cy="2110072"/>
          </a:xfrm>
          <a:custGeom>
            <a:avLst/>
            <a:gdLst>
              <a:gd name="connsiteX0" fmla="*/ 0 w 7002885"/>
              <a:gd name="connsiteY0" fmla="*/ 0 h 2110072"/>
              <a:gd name="connsiteX1" fmla="*/ 7002885 w 7002885"/>
              <a:gd name="connsiteY1" fmla="*/ 0 h 2110072"/>
              <a:gd name="connsiteX2" fmla="*/ 7002885 w 7002885"/>
              <a:gd name="connsiteY2" fmla="*/ 2110072 h 2110072"/>
              <a:gd name="connsiteX3" fmla="*/ 0 w 7002885"/>
              <a:gd name="connsiteY3" fmla="*/ 2110072 h 2110072"/>
            </a:gdLst>
            <a:ahLst/>
            <a:cxnLst>
              <a:cxn ang="0">
                <a:pos x="connsiteX0" y="connsiteY0"/>
              </a:cxn>
              <a:cxn ang="0">
                <a:pos x="connsiteX1" y="connsiteY1"/>
              </a:cxn>
              <a:cxn ang="0">
                <a:pos x="connsiteX2" y="connsiteY2"/>
              </a:cxn>
              <a:cxn ang="0">
                <a:pos x="connsiteX3" y="connsiteY3"/>
              </a:cxn>
            </a:cxnLst>
            <a:rect l="l" t="t" r="r" b="b"/>
            <a:pathLst>
              <a:path w="7002885" h="2110072">
                <a:moveTo>
                  <a:pt x="0" y="0"/>
                </a:moveTo>
                <a:lnTo>
                  <a:pt x="7002885" y="0"/>
                </a:lnTo>
                <a:lnTo>
                  <a:pt x="7002885" y="2110072"/>
                </a:lnTo>
                <a:lnTo>
                  <a:pt x="0" y="2110072"/>
                </a:lnTo>
                <a:close/>
              </a:path>
            </a:pathLst>
          </a:custGeom>
        </p:spPr>
      </p:pic>
      <p:sp>
        <p:nvSpPr>
          <p:cNvPr id="54" name="矩形 259"/>
          <p:cNvSpPr>
            <a:spLocks noChangeArrowheads="1"/>
          </p:cNvSpPr>
          <p:nvPr/>
        </p:nvSpPr>
        <p:spPr bwMode="auto">
          <a:xfrm>
            <a:off x="3820284" y="4933861"/>
            <a:ext cx="5553578" cy="104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800" dirty="0">
                <a:solidFill>
                  <a:srgbClr val="4B7068"/>
                </a:solidFill>
                <a:latin typeface="+mn-lt"/>
                <a:ea typeface="+mn-ea"/>
                <a:cs typeface="+mn-ea"/>
                <a:sym typeface="+mn-lt"/>
              </a:rPr>
              <a:t>Presentation</a:t>
            </a:r>
            <a:r>
              <a:rPr lang="en-US" altLang="zh-CN" sz="2800" dirty="0">
                <a:solidFill>
                  <a:srgbClr val="4B7068"/>
                </a:solidFill>
                <a:cs typeface="+mn-ea"/>
                <a:sym typeface="+mn-lt"/>
              </a:rPr>
              <a:t> : </a:t>
            </a:r>
            <a:r>
              <a:rPr lang="en-US" altLang="zh-CN" sz="2800" dirty="0">
                <a:solidFill>
                  <a:srgbClr val="4B7068"/>
                </a:solidFill>
                <a:latin typeface="+mn-lt"/>
                <a:ea typeface="+mn-ea"/>
                <a:cs typeface="+mn-ea"/>
                <a:sym typeface="+mn-lt"/>
              </a:rPr>
              <a:t>You </a:t>
            </a:r>
            <a:r>
              <a:rPr lang="en-US" altLang="zh-CN" sz="2800" dirty="0" err="1">
                <a:solidFill>
                  <a:srgbClr val="4B7068"/>
                </a:solidFill>
                <a:latin typeface="+mn-lt"/>
                <a:ea typeface="+mn-ea"/>
                <a:cs typeface="+mn-ea"/>
                <a:sym typeface="+mn-lt"/>
              </a:rPr>
              <a:t>Sicheng</a:t>
            </a:r>
            <a:endParaRPr lang="en-US" altLang="zh-CN" sz="2800" dirty="0">
              <a:solidFill>
                <a:srgbClr val="4B7068"/>
              </a:solidFill>
              <a:latin typeface="+mn-lt"/>
              <a:ea typeface="+mn-ea"/>
              <a:cs typeface="+mn-ea"/>
              <a:sym typeface="+mn-lt"/>
            </a:endParaRPr>
          </a:p>
          <a:p>
            <a:pPr>
              <a:buNone/>
            </a:pPr>
            <a:r>
              <a:rPr lang="en-US" altLang="zh-CN" sz="2800" dirty="0">
                <a:solidFill>
                  <a:srgbClr val="4B7068"/>
                </a:solidFill>
                <a:latin typeface="+mn-lt"/>
                <a:ea typeface="+mn-ea"/>
                <a:cs typeface="+mn-ea"/>
                <a:sym typeface="+mn-lt"/>
              </a:rPr>
              <a:t>SSOID: 22406085</a:t>
            </a:r>
            <a:endParaRPr lang="zh-CN" altLang="en-US" sz="2800" dirty="0">
              <a:solidFill>
                <a:srgbClr val="4B7068"/>
              </a:solidFill>
              <a:latin typeface="+mn-lt"/>
              <a:ea typeface="+mn-ea"/>
              <a:cs typeface="+mn-ea"/>
              <a:sym typeface="+mn-lt"/>
            </a:endParaRPr>
          </a:p>
        </p:txBody>
      </p:sp>
      <p:sp>
        <p:nvSpPr>
          <p:cNvPr id="55" name="副标题 4"/>
          <p:cNvSpPr txBox="1"/>
          <p:nvPr/>
        </p:nvSpPr>
        <p:spPr>
          <a:xfrm>
            <a:off x="3820284" y="4116224"/>
            <a:ext cx="4551432" cy="558799"/>
          </a:xfrm>
          <a:prstGeom prst="roundRect">
            <a:avLst>
              <a:gd name="adj" fmla="val 50000"/>
            </a:avLst>
          </a:prstGeom>
        </p:spPr>
        <p:txBody>
          <a:bodyPr>
            <a:normAutofit fontScale="97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2000" dirty="0">
                <a:solidFill>
                  <a:srgbClr val="4B7068"/>
                </a:solidFill>
                <a:cs typeface="+mn-ea"/>
              </a:rPr>
              <a:t>MSC Practicum Report </a:t>
            </a:r>
            <a:endParaRPr lang="en-US" altLang="zh-CN" sz="2000" dirty="0">
              <a:solidFill>
                <a:srgbClr val="4B7068"/>
              </a:solidFill>
              <a:cs typeface="+mn-ea"/>
              <a:sym typeface="+mn-lt"/>
            </a:endParaRPr>
          </a:p>
        </p:txBody>
      </p:sp>
      <p:sp>
        <p:nvSpPr>
          <p:cNvPr id="57" name="文本框 56"/>
          <p:cNvSpPr txBox="1"/>
          <p:nvPr/>
        </p:nvSpPr>
        <p:spPr>
          <a:xfrm>
            <a:off x="2028489" y="2830147"/>
            <a:ext cx="8556202" cy="1815882"/>
          </a:xfrm>
          <a:prstGeom prst="rect">
            <a:avLst/>
          </a:prstGeom>
          <a:noFill/>
        </p:spPr>
        <p:txBody>
          <a:bodyPr wrap="square">
            <a:spAutoFit/>
          </a:bodyPr>
          <a:lstStyle>
            <a:defPPr>
              <a:defRPr lang="zh-CN"/>
            </a:defPPr>
            <a:lvl1pPr>
              <a:defRPr sz="4000">
                <a:solidFill>
                  <a:srgbClr val="4B7068"/>
                </a:solidFill>
                <a:latin typeface="思源宋体 CN Heavy" panose="02020900000000000000" pitchFamily="18" charset="-122"/>
                <a:ea typeface="思源宋体 CN Heavy" panose="02020900000000000000" pitchFamily="18" charset="-122"/>
                <a:cs typeface="+mn-ea"/>
              </a:defRPr>
            </a:lvl1pPr>
          </a:lstStyle>
          <a:p>
            <a:pPr algn="ctr"/>
            <a:r>
              <a:rPr lang="en-US" altLang="zh-CN" sz="3600" b="1" dirty="0"/>
              <a:t>Highlight Removal Based on Muti-frame Matching and Stitching</a:t>
            </a:r>
            <a:endParaRPr lang="zh-CN" altLang="zh-CN" sz="3600" b="1" dirty="0"/>
          </a:p>
          <a:p>
            <a:endParaRPr lang="zh-CN" altLang="en-US" dirty="0">
              <a:sym typeface="+mn-lt"/>
            </a:endParaRPr>
          </a:p>
        </p:txBody>
      </p:sp>
      <p:pic>
        <p:nvPicPr>
          <p:cNvPr id="125" name="图片 124"/>
          <p:cNvPicPr>
            <a:picLocks noChangeAspect="1"/>
          </p:cNvPicPr>
          <p:nvPr/>
        </p:nvPicPr>
        <p:blipFill>
          <a:blip r:embed="rId3"/>
          <a:stretch>
            <a:fillRect/>
          </a:stretch>
        </p:blipFill>
        <p:spPr>
          <a:xfrm flipH="1">
            <a:off x="441315" y="2835796"/>
            <a:ext cx="455994" cy="2813965"/>
          </a:xfrm>
          <a:prstGeom prst="rect">
            <a:avLst/>
          </a:prstGeom>
        </p:spPr>
      </p:pic>
      <p:pic>
        <p:nvPicPr>
          <p:cNvPr id="126" name="图片 125"/>
          <p:cNvPicPr>
            <a:picLocks noChangeAspect="1"/>
          </p:cNvPicPr>
          <p:nvPr/>
        </p:nvPicPr>
        <p:blipFill>
          <a:blip r:embed="rId3"/>
          <a:stretch>
            <a:fillRect/>
          </a:stretch>
        </p:blipFill>
        <p:spPr>
          <a:xfrm>
            <a:off x="11346981" y="3462035"/>
            <a:ext cx="368178" cy="2272053"/>
          </a:xfrm>
          <a:prstGeom prst="rect">
            <a:avLst/>
          </a:prstGeom>
        </p:spPr>
      </p:pic>
      <p:sp>
        <p:nvSpPr>
          <p:cNvPr id="127" name="加号 126"/>
          <p:cNvSpPr/>
          <p:nvPr/>
        </p:nvSpPr>
        <p:spPr>
          <a:xfrm>
            <a:off x="11154256" y="1417898"/>
            <a:ext cx="385450" cy="400110"/>
          </a:xfrm>
          <a:prstGeom prst="mathPlus">
            <a:avLst>
              <a:gd name="adj1" fmla="val 17515"/>
            </a:avLst>
          </a:prstGeom>
          <a:noFill/>
          <a:ln>
            <a:solidFill>
              <a:srgbClr val="C7B3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8" name="加号 127"/>
          <p:cNvSpPr/>
          <p:nvPr/>
        </p:nvSpPr>
        <p:spPr>
          <a:xfrm>
            <a:off x="9834771" y="5534033"/>
            <a:ext cx="385450" cy="400110"/>
          </a:xfrm>
          <a:prstGeom prst="mathPlus">
            <a:avLst>
              <a:gd name="adj1" fmla="val 17515"/>
            </a:avLst>
          </a:prstGeom>
          <a:noFill/>
          <a:ln>
            <a:solidFill>
              <a:srgbClr val="C7B3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9" name="加号 128"/>
          <p:cNvSpPr/>
          <p:nvPr/>
        </p:nvSpPr>
        <p:spPr>
          <a:xfrm>
            <a:off x="441315" y="731705"/>
            <a:ext cx="385450" cy="400110"/>
          </a:xfrm>
          <a:prstGeom prst="mathPlus">
            <a:avLst>
              <a:gd name="adj1" fmla="val 17515"/>
            </a:avLst>
          </a:prstGeom>
          <a:noFill/>
          <a:ln>
            <a:solidFill>
              <a:srgbClr val="C7B3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a:extLst>
              <a:ext uri="{FF2B5EF4-FFF2-40B4-BE49-F238E27FC236}">
                <a16:creationId xmlns:a16="http://schemas.microsoft.com/office/drawing/2014/main" id="{72B1E360-719E-97A7-2520-154181BAE9A3}"/>
              </a:ext>
            </a:extLst>
          </p:cNvPr>
          <p:cNvSpPr txBox="1"/>
          <p:nvPr/>
        </p:nvSpPr>
        <p:spPr>
          <a:xfrm>
            <a:off x="79385" y="6469907"/>
            <a:ext cx="1554105" cy="369332"/>
          </a:xfrm>
          <a:prstGeom prst="rect">
            <a:avLst/>
          </a:prstGeom>
          <a:noFill/>
        </p:spPr>
        <p:txBody>
          <a:bodyPr wrap="square">
            <a:spAutoFit/>
          </a:bodyPr>
          <a:lstStyle/>
          <a:p>
            <a:r>
              <a:rPr lang="en-US" altLang="zh-CN" dirty="0">
                <a:solidFill>
                  <a:srgbClr val="4B7068"/>
                </a:solidFill>
                <a:cs typeface="+mn-ea"/>
                <a:sym typeface="+mn-lt"/>
              </a:rPr>
              <a:t>May 18 2023</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0-#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p:cTn id="17" dur="500" fill="hold"/>
                                        <p:tgtEl>
                                          <p:spTgt spid="54"/>
                                        </p:tgtEl>
                                        <p:attrNameLst>
                                          <p:attrName>ppt_w</p:attrName>
                                        </p:attrNameLst>
                                      </p:cBhvr>
                                      <p:tavLst>
                                        <p:tav tm="0">
                                          <p:val>
                                            <p:fltVal val="0"/>
                                          </p:val>
                                        </p:tav>
                                        <p:tav tm="100000">
                                          <p:val>
                                            <p:strVal val="#ppt_w"/>
                                          </p:val>
                                        </p:tav>
                                      </p:tavLst>
                                    </p:anim>
                                    <p:anim calcmode="lin" valueType="num">
                                      <p:cBhvr>
                                        <p:cTn id="18" dur="500" fill="hold"/>
                                        <p:tgtEl>
                                          <p:spTgt spid="54"/>
                                        </p:tgtEl>
                                        <p:attrNameLst>
                                          <p:attrName>ppt_h</p:attrName>
                                        </p:attrNameLst>
                                      </p:cBhvr>
                                      <p:tavLst>
                                        <p:tav tm="0">
                                          <p:val>
                                            <p:fltVal val="0"/>
                                          </p:val>
                                        </p:tav>
                                        <p:tav tm="100000">
                                          <p:val>
                                            <p:strVal val="#ppt_h"/>
                                          </p:val>
                                        </p:tav>
                                      </p:tavLst>
                                    </p:anim>
                                    <p:animEffect transition="in" filter="fade">
                                      <p:cBhvr>
                                        <p:cTn id="1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92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-1</a:t>
            </a:r>
            <a:endParaRPr kumimoji="1" lang="zh-CN" altLang="en-US" sz="1400" dirty="0">
              <a:solidFill>
                <a:schemeClr val="bg1"/>
              </a:solidFill>
              <a:cs typeface="+mn-ea"/>
              <a:sym typeface="+mn-lt"/>
            </a:endParaRPr>
          </a:p>
        </p:txBody>
      </p:sp>
      <p:sp>
        <p:nvSpPr>
          <p:cNvPr id="8" name="文本框 7"/>
          <p:cNvSpPr txBox="1"/>
          <p:nvPr/>
        </p:nvSpPr>
        <p:spPr>
          <a:xfrm>
            <a:off x="2370856" y="4779797"/>
            <a:ext cx="869149" cy="307777"/>
          </a:xfrm>
          <a:prstGeom prst="rect">
            <a:avLst/>
          </a:prstGeom>
          <a:noFill/>
        </p:spPr>
        <p:txBody>
          <a:bodyPr wrap="none" rtlCol="0">
            <a:spAutoFit/>
          </a:bodyPr>
          <a:lstStyle/>
          <a:p>
            <a:r>
              <a:rPr kumimoji="1" lang="zh-CN" altLang="en-US" sz="1400" dirty="0">
                <a:solidFill>
                  <a:schemeClr val="bg1"/>
                </a:solidFill>
                <a:cs typeface="+mn-ea"/>
                <a:sym typeface="+mn-lt"/>
              </a:rPr>
              <a:t>流程明</a:t>
            </a:r>
            <a:r>
              <a:rPr kumimoji="1" lang="en-US" altLang="zh-CN" sz="1400" dirty="0">
                <a:solidFill>
                  <a:schemeClr val="bg1"/>
                </a:solidFill>
                <a:cs typeface="+mn-ea"/>
                <a:sym typeface="+mn-lt"/>
              </a:rPr>
              <a:t>-2</a:t>
            </a:r>
            <a:endParaRPr kumimoji="1" lang="zh-CN" altLang="en-US" sz="1400" dirty="0">
              <a:solidFill>
                <a:schemeClr val="bg1"/>
              </a:solidFill>
              <a:cs typeface="+mn-ea"/>
              <a:sym typeface="+mn-lt"/>
            </a:endParaRPr>
          </a:p>
        </p:txBody>
      </p:sp>
      <p:sp>
        <p:nvSpPr>
          <p:cNvPr id="10" name="文本框 9"/>
          <p:cNvSpPr txBox="1"/>
          <p:nvPr/>
        </p:nvSpPr>
        <p:spPr>
          <a:xfrm>
            <a:off x="37424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-3</a:t>
            </a:r>
            <a:endParaRPr kumimoji="1" lang="zh-CN" altLang="en-US" sz="1400" dirty="0">
              <a:solidFill>
                <a:schemeClr val="bg1"/>
              </a:solidFill>
              <a:cs typeface="+mn-ea"/>
              <a:sym typeface="+mn-lt"/>
            </a:endParaRPr>
          </a:p>
        </p:txBody>
      </p:sp>
      <p:sp>
        <p:nvSpPr>
          <p:cNvPr id="12" name="文本框 11"/>
          <p:cNvSpPr txBox="1"/>
          <p:nvPr/>
        </p:nvSpPr>
        <p:spPr>
          <a:xfrm>
            <a:off x="5114056" y="4779797"/>
            <a:ext cx="1087157" cy="307777"/>
          </a:xfrm>
          <a:prstGeom prst="rect">
            <a:avLst/>
          </a:prstGeom>
          <a:noFill/>
        </p:spPr>
        <p:txBody>
          <a:bodyPr wrap="none" rtlCol="0">
            <a:spAutoFit/>
          </a:bodyPr>
          <a:lstStyle/>
          <a:p>
            <a:r>
              <a:rPr kumimoji="1" lang="zh-CN" altLang="en-US" sz="1400">
                <a:solidFill>
                  <a:schemeClr val="bg1"/>
                </a:solidFill>
                <a:cs typeface="+mn-ea"/>
                <a:sym typeface="+mn-lt"/>
              </a:rPr>
              <a:t>流程说明</a:t>
            </a:r>
            <a:r>
              <a:rPr kumimoji="1" lang="en-US" altLang="zh-CN" sz="1400">
                <a:solidFill>
                  <a:schemeClr val="bg1"/>
                </a:solidFill>
                <a:cs typeface="+mn-ea"/>
                <a:sym typeface="+mn-lt"/>
              </a:rPr>
              <a:t>-4</a:t>
            </a:r>
            <a:endParaRPr kumimoji="1" lang="zh-CN" altLang="en-US" sz="1400">
              <a:solidFill>
                <a:schemeClr val="bg1"/>
              </a:solidFill>
              <a:cs typeface="+mn-ea"/>
              <a:sym typeface="+mn-lt"/>
            </a:endParaRPr>
          </a:p>
        </p:txBody>
      </p:sp>
      <p:grpSp>
        <p:nvGrpSpPr>
          <p:cNvPr id="18" name="组合 17"/>
          <p:cNvGrpSpPr/>
          <p:nvPr/>
        </p:nvGrpSpPr>
        <p:grpSpPr>
          <a:xfrm>
            <a:off x="409834" y="224524"/>
            <a:ext cx="4058022" cy="492443"/>
            <a:chOff x="198870" y="91385"/>
            <a:chExt cx="4058022" cy="492443"/>
          </a:xfrm>
        </p:grpSpPr>
        <p:sp>
          <p:nvSpPr>
            <p:cNvPr id="19" name="椭圆 14"/>
            <p:cNvSpPr/>
            <p:nvPr/>
          </p:nvSpPr>
          <p:spPr>
            <a:xfrm rot="21283918">
              <a:off x="198870" y="204059"/>
              <a:ext cx="386147" cy="297873"/>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597877" y="91385"/>
              <a:ext cx="3659015" cy="492443"/>
            </a:xfrm>
            <a:prstGeom prst="rect">
              <a:avLst/>
            </a:prstGeom>
            <a:noFill/>
          </p:spPr>
          <p:txBody>
            <a:bodyPr wrap="none" rtlCol="0">
              <a:spAutoFit/>
            </a:bodyPr>
            <a:lstStyle/>
            <a:p>
              <a:r>
                <a:rPr lang="en-US" altLang="zh-CN"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Algorithm Framework</a:t>
              </a:r>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pic>
        <p:nvPicPr>
          <p:cNvPr id="3" name="图片 2" descr="图示&#10;&#10;描述已自动生成">
            <a:extLst>
              <a:ext uri="{FF2B5EF4-FFF2-40B4-BE49-F238E27FC236}">
                <a16:creationId xmlns:a16="http://schemas.microsoft.com/office/drawing/2014/main" id="{80D926A1-6CA6-0B0C-A4CC-900E5C1298E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834" y="912275"/>
            <a:ext cx="8951524" cy="5437934"/>
          </a:xfrm>
          <a:prstGeom prst="rect">
            <a:avLst/>
          </a:prstGeom>
          <a:noFill/>
          <a:ln>
            <a:noFill/>
          </a:ln>
        </p:spPr>
      </p:pic>
    </p:spTree>
    <p:extLst>
      <p:ext uri="{BB962C8B-B14F-4D97-AF65-F5344CB8AC3E}">
        <p14:creationId xmlns:p14="http://schemas.microsoft.com/office/powerpoint/2010/main" val="1556908353"/>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92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-1</a:t>
            </a:r>
            <a:endParaRPr kumimoji="1" lang="zh-CN" altLang="en-US" sz="1400" dirty="0">
              <a:solidFill>
                <a:schemeClr val="bg1"/>
              </a:solidFill>
              <a:cs typeface="+mn-ea"/>
              <a:sym typeface="+mn-lt"/>
            </a:endParaRPr>
          </a:p>
        </p:txBody>
      </p:sp>
      <p:sp>
        <p:nvSpPr>
          <p:cNvPr id="8" name="文本框 7"/>
          <p:cNvSpPr txBox="1"/>
          <p:nvPr/>
        </p:nvSpPr>
        <p:spPr>
          <a:xfrm>
            <a:off x="2370856" y="4779797"/>
            <a:ext cx="869149" cy="307777"/>
          </a:xfrm>
          <a:prstGeom prst="rect">
            <a:avLst/>
          </a:prstGeom>
          <a:noFill/>
        </p:spPr>
        <p:txBody>
          <a:bodyPr wrap="none" rtlCol="0">
            <a:spAutoFit/>
          </a:bodyPr>
          <a:lstStyle/>
          <a:p>
            <a:r>
              <a:rPr kumimoji="1" lang="zh-CN" altLang="en-US" sz="1400" dirty="0">
                <a:solidFill>
                  <a:schemeClr val="bg1"/>
                </a:solidFill>
                <a:cs typeface="+mn-ea"/>
                <a:sym typeface="+mn-lt"/>
              </a:rPr>
              <a:t>流程明</a:t>
            </a:r>
            <a:r>
              <a:rPr kumimoji="1" lang="en-US" altLang="zh-CN" sz="1400" dirty="0">
                <a:solidFill>
                  <a:schemeClr val="bg1"/>
                </a:solidFill>
                <a:cs typeface="+mn-ea"/>
                <a:sym typeface="+mn-lt"/>
              </a:rPr>
              <a:t>-2</a:t>
            </a:r>
            <a:endParaRPr kumimoji="1" lang="zh-CN" altLang="en-US" sz="1400" dirty="0">
              <a:solidFill>
                <a:schemeClr val="bg1"/>
              </a:solidFill>
              <a:cs typeface="+mn-ea"/>
              <a:sym typeface="+mn-lt"/>
            </a:endParaRPr>
          </a:p>
        </p:txBody>
      </p:sp>
      <p:sp>
        <p:nvSpPr>
          <p:cNvPr id="10" name="文本框 9"/>
          <p:cNvSpPr txBox="1"/>
          <p:nvPr/>
        </p:nvSpPr>
        <p:spPr>
          <a:xfrm>
            <a:off x="37424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-3</a:t>
            </a:r>
            <a:endParaRPr kumimoji="1" lang="zh-CN" altLang="en-US" sz="1400" dirty="0">
              <a:solidFill>
                <a:schemeClr val="bg1"/>
              </a:solidFill>
              <a:cs typeface="+mn-ea"/>
              <a:sym typeface="+mn-lt"/>
            </a:endParaRPr>
          </a:p>
        </p:txBody>
      </p:sp>
      <p:sp>
        <p:nvSpPr>
          <p:cNvPr id="12" name="文本框 11"/>
          <p:cNvSpPr txBox="1"/>
          <p:nvPr/>
        </p:nvSpPr>
        <p:spPr>
          <a:xfrm>
            <a:off x="5114056" y="4779797"/>
            <a:ext cx="1087157" cy="307777"/>
          </a:xfrm>
          <a:prstGeom prst="rect">
            <a:avLst/>
          </a:prstGeom>
          <a:noFill/>
        </p:spPr>
        <p:txBody>
          <a:bodyPr wrap="none" rtlCol="0">
            <a:spAutoFit/>
          </a:bodyPr>
          <a:lstStyle/>
          <a:p>
            <a:r>
              <a:rPr kumimoji="1" lang="zh-CN" altLang="en-US" sz="1400">
                <a:solidFill>
                  <a:schemeClr val="bg1"/>
                </a:solidFill>
                <a:cs typeface="+mn-ea"/>
                <a:sym typeface="+mn-lt"/>
              </a:rPr>
              <a:t>流程说明</a:t>
            </a:r>
            <a:r>
              <a:rPr kumimoji="1" lang="en-US" altLang="zh-CN" sz="1400">
                <a:solidFill>
                  <a:schemeClr val="bg1"/>
                </a:solidFill>
                <a:cs typeface="+mn-ea"/>
                <a:sym typeface="+mn-lt"/>
              </a:rPr>
              <a:t>-4</a:t>
            </a:r>
            <a:endParaRPr kumimoji="1" lang="zh-CN" altLang="en-US" sz="1400">
              <a:solidFill>
                <a:schemeClr val="bg1"/>
              </a:solidFill>
              <a:cs typeface="+mn-ea"/>
              <a:sym typeface="+mn-lt"/>
            </a:endParaRPr>
          </a:p>
        </p:txBody>
      </p:sp>
      <p:grpSp>
        <p:nvGrpSpPr>
          <p:cNvPr id="18" name="组合 17"/>
          <p:cNvGrpSpPr/>
          <p:nvPr/>
        </p:nvGrpSpPr>
        <p:grpSpPr>
          <a:xfrm>
            <a:off x="409834" y="224524"/>
            <a:ext cx="5863195" cy="492443"/>
            <a:chOff x="198870" y="91385"/>
            <a:chExt cx="5863195" cy="492443"/>
          </a:xfrm>
        </p:grpSpPr>
        <p:sp>
          <p:nvSpPr>
            <p:cNvPr id="19" name="椭圆 14"/>
            <p:cNvSpPr/>
            <p:nvPr/>
          </p:nvSpPr>
          <p:spPr>
            <a:xfrm rot="21283918">
              <a:off x="198870" y="204059"/>
              <a:ext cx="386147" cy="297873"/>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597877" y="91385"/>
              <a:ext cx="5464188" cy="492443"/>
            </a:xfrm>
            <a:prstGeom prst="rect">
              <a:avLst/>
            </a:prstGeom>
            <a:noFill/>
          </p:spPr>
          <p:txBody>
            <a:bodyPr wrap="none" rtlCol="0">
              <a:spAutoFit/>
            </a:bodyPr>
            <a:lstStyle/>
            <a:p>
              <a:r>
                <a:rPr lang="en-US" altLang="zh-CN"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Algorithms Transplant in Android</a:t>
              </a:r>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sp>
        <p:nvSpPr>
          <p:cNvPr id="5" name="文本框 4">
            <a:extLst>
              <a:ext uri="{FF2B5EF4-FFF2-40B4-BE49-F238E27FC236}">
                <a16:creationId xmlns:a16="http://schemas.microsoft.com/office/drawing/2014/main" id="{154A9C7B-8275-5A14-DF57-E05500580394}"/>
              </a:ext>
            </a:extLst>
          </p:cNvPr>
          <p:cNvSpPr txBox="1"/>
          <p:nvPr/>
        </p:nvSpPr>
        <p:spPr bwMode="auto">
          <a:xfrm>
            <a:off x="999256" y="1101991"/>
            <a:ext cx="9927756" cy="1697068"/>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sz="2400" dirty="0"/>
              <a:t>The project will also attempt to transplant the algorithm in Android to fulfill special scenarios in applications.  </a:t>
            </a:r>
            <a:endParaRPr lang="zh-CN" altLang="zh-CN" sz="2400" dirty="0"/>
          </a:p>
          <a:p>
            <a:pPr>
              <a:lnSpc>
                <a:spcPct val="150000"/>
              </a:lnSpc>
              <a:defRPr/>
            </a:pPr>
            <a:endParaRPr lang="en-US" altLang="zh-CN" sz="2400" dirty="0">
              <a:solidFill>
                <a:schemeClr val="tx1">
                  <a:lumMod val="65000"/>
                  <a:lumOff val="35000"/>
                </a:schemeClr>
              </a:solidFill>
              <a:cs typeface="+mn-ea"/>
              <a:sym typeface="+mn-lt"/>
            </a:endParaRPr>
          </a:p>
        </p:txBody>
      </p:sp>
      <p:pic>
        <p:nvPicPr>
          <p:cNvPr id="2" name="图片 1" descr="图示&#10;&#10;描述已自动生成">
            <a:extLst>
              <a:ext uri="{FF2B5EF4-FFF2-40B4-BE49-F238E27FC236}">
                <a16:creationId xmlns:a16="http://schemas.microsoft.com/office/drawing/2014/main" id="{5ED66D27-E2B4-73C3-48AE-3883B3C2747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7402" y="2723190"/>
            <a:ext cx="4178809" cy="2633189"/>
          </a:xfrm>
          <a:prstGeom prst="rect">
            <a:avLst/>
          </a:prstGeom>
          <a:noFill/>
          <a:ln>
            <a:noFill/>
          </a:ln>
        </p:spPr>
      </p:pic>
      <p:pic>
        <p:nvPicPr>
          <p:cNvPr id="3" name="图片 2">
            <a:extLst>
              <a:ext uri="{FF2B5EF4-FFF2-40B4-BE49-F238E27FC236}">
                <a16:creationId xmlns:a16="http://schemas.microsoft.com/office/drawing/2014/main" id="{F7188371-4026-27B6-95FF-78F673E624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3976904" y="2515390"/>
            <a:ext cx="1416050" cy="2840990"/>
          </a:xfrm>
          <a:prstGeom prst="rect">
            <a:avLst/>
          </a:prstGeom>
          <a:noFill/>
          <a:ln>
            <a:noFill/>
          </a:ln>
        </p:spPr>
      </p:pic>
      <p:pic>
        <p:nvPicPr>
          <p:cNvPr id="7" name="图片 6" descr="图形用户界面, 网站&#10;&#10;描述已自动生成">
            <a:extLst>
              <a:ext uri="{FF2B5EF4-FFF2-40B4-BE49-F238E27FC236}">
                <a16:creationId xmlns:a16="http://schemas.microsoft.com/office/drawing/2014/main" id="{2DAD1446-F94F-921A-2A28-1E168F413E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01065" y="2515389"/>
            <a:ext cx="2736215" cy="2840990"/>
          </a:xfrm>
          <a:prstGeom prst="rect">
            <a:avLst/>
          </a:prstGeom>
          <a:noFill/>
          <a:ln>
            <a:noFill/>
          </a:ln>
        </p:spPr>
      </p:pic>
    </p:spTree>
    <p:extLst>
      <p:ext uri="{BB962C8B-B14F-4D97-AF65-F5344CB8AC3E}">
        <p14:creationId xmlns:p14="http://schemas.microsoft.com/office/powerpoint/2010/main" val="200302341"/>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3619500" y="2936662"/>
            <a:ext cx="4952999" cy="923330"/>
          </a:xfrm>
          <a:prstGeom prst="rect">
            <a:avLst/>
          </a:prstGeom>
          <a:noFill/>
        </p:spPr>
        <p:txBody>
          <a:bodyPr wrap="square" rtlCol="0">
            <a:spAutoFit/>
          </a:bodyPr>
          <a:lstStyle/>
          <a:p>
            <a:pPr algn="dist"/>
            <a:r>
              <a:rPr kumimoji="1" lang="en-US" altLang="zh-CN" sz="54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Algorithm </a:t>
            </a:r>
            <a:endParaRPr kumimoji="1" lang="zh-CN" altLang="en-US" sz="54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48" name="文本框 47"/>
          <p:cNvSpPr txBox="1"/>
          <p:nvPr/>
        </p:nvSpPr>
        <p:spPr>
          <a:xfrm>
            <a:off x="3044492" y="2181002"/>
            <a:ext cx="5987852" cy="707886"/>
          </a:xfrm>
          <a:prstGeom prst="rect">
            <a:avLst/>
          </a:prstGeom>
          <a:noFill/>
        </p:spPr>
        <p:txBody>
          <a:bodyPr wrap="square">
            <a:spAutoFit/>
          </a:bodyPr>
          <a:lstStyle/>
          <a:p>
            <a:pPr algn="ctr"/>
            <a:r>
              <a:rPr kumimoji="1" lang="en-US" altLang="zh-CN" sz="4000" spc="300" dirty="0">
                <a:solidFill>
                  <a:srgbClr val="3E6C58"/>
                </a:solidFill>
                <a:latin typeface="思源宋体 CN Heavy" panose="02020900000000000000" pitchFamily="18" charset="-122"/>
                <a:ea typeface="思源宋体 CN Heavy" panose="02020900000000000000" pitchFamily="18" charset="-122"/>
                <a:cs typeface="+mn-ea"/>
                <a:sym typeface="+mn-lt"/>
              </a:rPr>
              <a:t>PART 03</a:t>
            </a:r>
            <a:endParaRPr lang="zh-CN" altLang="en-US" sz="4000" spc="300" dirty="0">
              <a:solidFill>
                <a:srgbClr val="3E6C58"/>
              </a:solidFill>
              <a:latin typeface="思源宋体 CN Heavy" panose="02020900000000000000" pitchFamily="18" charset="-122"/>
              <a:ea typeface="思源宋体 CN Heavy" panose="02020900000000000000" pitchFamily="18" charset="-122"/>
              <a:cs typeface="+mn-ea"/>
              <a:sym typeface="+mn-lt"/>
            </a:endParaRPr>
          </a:p>
        </p:txBody>
      </p:sp>
      <p:sp>
        <p:nvSpPr>
          <p:cNvPr id="20" name="任意多边形: 形状 19"/>
          <p:cNvSpPr/>
          <p:nvPr/>
        </p:nvSpPr>
        <p:spPr bwMode="auto">
          <a:xfrm>
            <a:off x="-13339" y="0"/>
            <a:ext cx="2316702" cy="6858000"/>
          </a:xfrm>
          <a:custGeom>
            <a:avLst/>
            <a:gdLst>
              <a:gd name="connsiteX0" fmla="*/ 0 w 2615309"/>
              <a:gd name="connsiteY0" fmla="*/ 5432774 h 6858000"/>
              <a:gd name="connsiteX1" fmla="*/ 22749 w 2615309"/>
              <a:gd name="connsiteY1" fmla="*/ 5494041 h 6858000"/>
              <a:gd name="connsiteX2" fmla="*/ 975207 w 2615309"/>
              <a:gd name="connsiteY2" fmla="*/ 6858000 h 6858000"/>
              <a:gd name="connsiteX3" fmla="*/ 807147 w 2615309"/>
              <a:gd name="connsiteY3" fmla="*/ 6858000 h 6858000"/>
              <a:gd name="connsiteX4" fmla="*/ 147168 w 2615309"/>
              <a:gd name="connsiteY4" fmla="*/ 6858000 h 6858000"/>
              <a:gd name="connsiteX5" fmla="*/ 0 w 2615309"/>
              <a:gd name="connsiteY5" fmla="*/ 6858000 h 6858000"/>
              <a:gd name="connsiteX6" fmla="*/ 0 w 2615309"/>
              <a:gd name="connsiteY6" fmla="*/ 0 h 6858000"/>
              <a:gd name="connsiteX7" fmla="*/ 29506 w 2615309"/>
              <a:gd name="connsiteY7" fmla="*/ 0 h 6858000"/>
              <a:gd name="connsiteX8" fmla="*/ 1431370 w 2615309"/>
              <a:gd name="connsiteY8" fmla="*/ 0 h 6858000"/>
              <a:gd name="connsiteX9" fmla="*/ 2319687 w 2615309"/>
              <a:gd name="connsiteY9" fmla="*/ 0 h 6858000"/>
              <a:gd name="connsiteX10" fmla="*/ 2325689 w 2615309"/>
              <a:gd name="connsiteY10" fmla="*/ 2232212 h 6858000"/>
              <a:gd name="connsiteX11" fmla="*/ 35541 w 2615309"/>
              <a:gd name="connsiteY11" fmla="*/ 4540257 h 6858000"/>
              <a:gd name="connsiteX12" fmla="*/ 0 w 2615309"/>
              <a:gd name="connsiteY12" fmla="*/ 46385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15309" h="6858000">
                <a:moveTo>
                  <a:pt x="0" y="5432774"/>
                </a:moveTo>
                <a:lnTo>
                  <a:pt x="22749" y="5494041"/>
                </a:lnTo>
                <a:cubicBezTo>
                  <a:pt x="245079" y="6009207"/>
                  <a:pt x="764757" y="6455849"/>
                  <a:pt x="975207" y="6858000"/>
                </a:cubicBezTo>
                <a:cubicBezTo>
                  <a:pt x="975207" y="6858000"/>
                  <a:pt x="975207" y="6858000"/>
                  <a:pt x="807147" y="6858000"/>
                </a:cubicBezTo>
                <a:cubicBezTo>
                  <a:pt x="807147" y="6858000"/>
                  <a:pt x="807147" y="6858000"/>
                  <a:pt x="147168" y="6858000"/>
                </a:cubicBezTo>
                <a:lnTo>
                  <a:pt x="0" y="6858000"/>
                </a:lnTo>
                <a:close/>
                <a:moveTo>
                  <a:pt x="0" y="0"/>
                </a:moveTo>
                <a:lnTo>
                  <a:pt x="29506" y="0"/>
                </a:lnTo>
                <a:cubicBezTo>
                  <a:pt x="301185" y="0"/>
                  <a:pt x="735872" y="0"/>
                  <a:pt x="1431370" y="0"/>
                </a:cubicBezTo>
                <a:cubicBezTo>
                  <a:pt x="1431370" y="0"/>
                  <a:pt x="1431370" y="0"/>
                  <a:pt x="2319687" y="0"/>
                </a:cubicBezTo>
                <a:cubicBezTo>
                  <a:pt x="2721830" y="645459"/>
                  <a:pt x="2703824" y="1539688"/>
                  <a:pt x="2325689" y="2232212"/>
                </a:cubicBezTo>
                <a:cubicBezTo>
                  <a:pt x="1537908" y="3656760"/>
                  <a:pt x="454709" y="3580332"/>
                  <a:pt x="35541" y="4540257"/>
                </a:cubicBezTo>
                <a:lnTo>
                  <a:pt x="0" y="4638537"/>
                </a:lnTo>
                <a:close/>
              </a:path>
            </a:pathLst>
          </a:custGeom>
          <a:gradFill flip="none" rotWithShape="1">
            <a:gsLst>
              <a:gs pos="0">
                <a:srgbClr val="4B7068"/>
              </a:gs>
              <a:gs pos="100000">
                <a:srgbClr val="678B76"/>
              </a:gs>
            </a:gsLst>
            <a:lin ang="0" scaled="1"/>
            <a:tileRect/>
          </a:gradFill>
          <a:ln>
            <a:noFill/>
          </a:ln>
        </p:spPr>
        <p:txBody>
          <a:bodyPr vert="horz" wrap="square" lIns="91440" tIns="45720" rIns="91440" bIns="45720" numCol="1" anchor="t" anchorCtr="0" compatLnSpc="1">
            <a:noAutofit/>
          </a:bodyPr>
          <a:lstStyle/>
          <a:p>
            <a:endParaRPr lang="zh-CN" altLang="en-US">
              <a:cs typeface="+mn-ea"/>
              <a:sym typeface="+mn-lt"/>
            </a:endParaRPr>
          </a:p>
        </p:txBody>
      </p:sp>
      <p:grpSp>
        <p:nvGrpSpPr>
          <p:cNvPr id="51" name="组合 50"/>
          <p:cNvGrpSpPr/>
          <p:nvPr/>
        </p:nvGrpSpPr>
        <p:grpSpPr>
          <a:xfrm>
            <a:off x="8865366" y="0"/>
            <a:ext cx="3326634" cy="1413206"/>
            <a:chOff x="8859709" y="-6952"/>
            <a:chExt cx="3326634" cy="1413206"/>
          </a:xfrm>
        </p:grpSpPr>
        <p:sp>
          <p:nvSpPr>
            <p:cNvPr id="56" name="Freeform 6"/>
            <p:cNvSpPr/>
            <p:nvPr/>
          </p:nvSpPr>
          <p:spPr bwMode="auto">
            <a:xfrm>
              <a:off x="9479209" y="-6952"/>
              <a:ext cx="2707134" cy="1413206"/>
            </a:xfrm>
            <a:custGeom>
              <a:avLst/>
              <a:gdLst>
                <a:gd name="T0" fmla="*/ 403 w 403"/>
                <a:gd name="T1" fmla="*/ 205 h 210"/>
                <a:gd name="T2" fmla="*/ 403 w 403"/>
                <a:gd name="T3" fmla="*/ 0 h 210"/>
                <a:gd name="T4" fmla="*/ 0 w 403"/>
                <a:gd name="T5" fmla="*/ 0 h 210"/>
                <a:gd name="T6" fmla="*/ 403 w 403"/>
                <a:gd name="T7" fmla="*/ 205 h 210"/>
              </a:gdLst>
              <a:ahLst/>
              <a:cxnLst>
                <a:cxn ang="0">
                  <a:pos x="T0" y="T1"/>
                </a:cxn>
                <a:cxn ang="0">
                  <a:pos x="T2" y="T3"/>
                </a:cxn>
                <a:cxn ang="0">
                  <a:pos x="T4" y="T5"/>
                </a:cxn>
                <a:cxn ang="0">
                  <a:pos x="T6" y="T7"/>
                </a:cxn>
              </a:cxnLst>
              <a:rect l="0" t="0" r="r" b="b"/>
              <a:pathLst>
                <a:path w="403" h="210">
                  <a:moveTo>
                    <a:pt x="403" y="205"/>
                  </a:moveTo>
                  <a:cubicBezTo>
                    <a:pt x="403" y="0"/>
                    <a:pt x="403" y="0"/>
                    <a:pt x="403" y="0"/>
                  </a:cubicBezTo>
                  <a:cubicBezTo>
                    <a:pt x="0" y="0"/>
                    <a:pt x="0" y="0"/>
                    <a:pt x="0" y="0"/>
                  </a:cubicBezTo>
                  <a:cubicBezTo>
                    <a:pt x="99" y="133"/>
                    <a:pt x="283" y="210"/>
                    <a:pt x="403" y="205"/>
                  </a:cubicBezTo>
                  <a:close/>
                </a:path>
              </a:pathLst>
            </a:custGeom>
            <a:gradFill>
              <a:gsLst>
                <a:gs pos="0">
                  <a:srgbClr val="4B7068"/>
                </a:gs>
                <a:gs pos="100000">
                  <a:srgbClr val="678B76"/>
                </a:gs>
              </a:gsLst>
              <a:lin ang="0" scaled="1"/>
            </a:gra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8"/>
            <p:cNvSpPr/>
            <p:nvPr/>
          </p:nvSpPr>
          <p:spPr bwMode="auto">
            <a:xfrm>
              <a:off x="8859709" y="-6952"/>
              <a:ext cx="3326634" cy="708019"/>
            </a:xfrm>
            <a:custGeom>
              <a:avLst/>
              <a:gdLst>
                <a:gd name="T0" fmla="*/ 0 w 495"/>
                <a:gd name="T1" fmla="*/ 0 h 105"/>
                <a:gd name="T2" fmla="*/ 141 w 495"/>
                <a:gd name="T3" fmla="*/ 88 h 105"/>
                <a:gd name="T4" fmla="*/ 471 w 495"/>
                <a:gd name="T5" fmla="*/ 63 h 105"/>
                <a:gd name="T6" fmla="*/ 495 w 495"/>
                <a:gd name="T7" fmla="*/ 79 h 105"/>
              </a:gdLst>
              <a:ahLst/>
              <a:cxnLst>
                <a:cxn ang="0">
                  <a:pos x="T0" y="T1"/>
                </a:cxn>
                <a:cxn ang="0">
                  <a:pos x="T2" y="T3"/>
                </a:cxn>
                <a:cxn ang="0">
                  <a:pos x="T4" y="T5"/>
                </a:cxn>
                <a:cxn ang="0">
                  <a:pos x="T6" y="T7"/>
                </a:cxn>
              </a:cxnLst>
              <a:rect l="0" t="0" r="r" b="b"/>
              <a:pathLst>
                <a:path w="495" h="105">
                  <a:moveTo>
                    <a:pt x="0" y="0"/>
                  </a:moveTo>
                  <a:cubicBezTo>
                    <a:pt x="44" y="61"/>
                    <a:pt x="98" y="81"/>
                    <a:pt x="141" y="88"/>
                  </a:cubicBezTo>
                  <a:cubicBezTo>
                    <a:pt x="260" y="105"/>
                    <a:pt x="397" y="34"/>
                    <a:pt x="471" y="63"/>
                  </a:cubicBezTo>
                  <a:cubicBezTo>
                    <a:pt x="484" y="68"/>
                    <a:pt x="491" y="75"/>
                    <a:pt x="495" y="79"/>
                  </a:cubicBezTo>
                </a:path>
              </a:pathLst>
            </a:custGeom>
            <a:noFill/>
            <a:ln w="28575" cap="flat">
              <a:solidFill>
                <a:srgbClr val="A88A5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grpSp>
      <p:sp>
        <p:nvSpPr>
          <p:cNvPr id="18" name="任意多边形: 形状 17"/>
          <p:cNvSpPr/>
          <p:nvPr/>
        </p:nvSpPr>
        <p:spPr bwMode="auto">
          <a:xfrm>
            <a:off x="8297034" y="5472245"/>
            <a:ext cx="3905515" cy="1385755"/>
          </a:xfrm>
          <a:custGeom>
            <a:avLst/>
            <a:gdLst>
              <a:gd name="connsiteX0" fmla="*/ 1279381 w 3905515"/>
              <a:gd name="connsiteY0" fmla="*/ 4 h 1385755"/>
              <a:gd name="connsiteX1" fmla="*/ 3828782 w 3905515"/>
              <a:gd name="connsiteY1" fmla="*/ 547657 h 1385755"/>
              <a:gd name="connsiteX2" fmla="*/ 3905515 w 3905515"/>
              <a:gd name="connsiteY2" fmla="*/ 539189 h 1385755"/>
              <a:gd name="connsiteX3" fmla="*/ 3905515 w 3905515"/>
              <a:gd name="connsiteY3" fmla="*/ 1385755 h 1385755"/>
              <a:gd name="connsiteX4" fmla="*/ 3834045 w 3905515"/>
              <a:gd name="connsiteY4" fmla="*/ 1385755 h 1385755"/>
              <a:gd name="connsiteX5" fmla="*/ 0 w 3905515"/>
              <a:gd name="connsiteY5" fmla="*/ 1385755 h 1385755"/>
              <a:gd name="connsiteX6" fmla="*/ 692211 w 3905515"/>
              <a:gd name="connsiteY6" fmla="*/ 160410 h 1385755"/>
              <a:gd name="connsiteX7" fmla="*/ 1279381 w 3905515"/>
              <a:gd name="connsiteY7" fmla="*/ 4 h 138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5515" h="1385755">
                <a:moveTo>
                  <a:pt x="1279381" y="4"/>
                </a:moveTo>
                <a:cubicBezTo>
                  <a:pt x="2018798" y="-1749"/>
                  <a:pt x="2844576" y="595752"/>
                  <a:pt x="3828782" y="547657"/>
                </a:cubicBezTo>
                <a:lnTo>
                  <a:pt x="3905515" y="539189"/>
                </a:lnTo>
                <a:lnTo>
                  <a:pt x="3905515" y="1385755"/>
                </a:lnTo>
                <a:lnTo>
                  <a:pt x="3834045" y="1385755"/>
                </a:lnTo>
                <a:cubicBezTo>
                  <a:pt x="3286325" y="1385755"/>
                  <a:pt x="2190883" y="1385755"/>
                  <a:pt x="0" y="1385755"/>
                </a:cubicBezTo>
                <a:cubicBezTo>
                  <a:pt x="100808" y="914469"/>
                  <a:pt x="241938" y="429717"/>
                  <a:pt x="692211" y="160410"/>
                </a:cubicBezTo>
                <a:cubicBezTo>
                  <a:pt x="882485" y="45534"/>
                  <a:pt x="1077721" y="483"/>
                  <a:pt x="1279381" y="4"/>
                </a:cubicBezTo>
                <a:close/>
              </a:path>
            </a:pathLst>
          </a:custGeom>
          <a:gradFill>
            <a:gsLst>
              <a:gs pos="0">
                <a:srgbClr val="4B7068"/>
              </a:gs>
              <a:gs pos="100000">
                <a:srgbClr val="678B76"/>
              </a:gs>
            </a:gsLst>
            <a:lin ang="0" scaled="1"/>
          </a:gra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55" name="Freeform 9"/>
          <p:cNvSpPr/>
          <p:nvPr/>
        </p:nvSpPr>
        <p:spPr bwMode="auto">
          <a:xfrm>
            <a:off x="7706857" y="4920857"/>
            <a:ext cx="4950348" cy="1937139"/>
          </a:xfrm>
          <a:custGeom>
            <a:avLst/>
            <a:gdLst>
              <a:gd name="T0" fmla="*/ 0 w 737"/>
              <a:gd name="T1" fmla="*/ 288 h 288"/>
              <a:gd name="T2" fmla="*/ 119 w 737"/>
              <a:gd name="T3" fmla="*/ 74 h 288"/>
              <a:gd name="T4" fmla="*/ 352 w 737"/>
              <a:gd name="T5" fmla="*/ 27 h 288"/>
              <a:gd name="T6" fmla="*/ 543 w 737"/>
              <a:gd name="T7" fmla="*/ 114 h 288"/>
              <a:gd name="T8" fmla="*/ 737 w 737"/>
              <a:gd name="T9" fmla="*/ 53 h 288"/>
            </a:gdLst>
            <a:ahLst/>
            <a:cxnLst>
              <a:cxn ang="0">
                <a:pos x="T0" y="T1"/>
              </a:cxn>
              <a:cxn ang="0">
                <a:pos x="T2" y="T3"/>
              </a:cxn>
              <a:cxn ang="0">
                <a:pos x="T4" y="T5"/>
              </a:cxn>
              <a:cxn ang="0">
                <a:pos x="T6" y="T7"/>
              </a:cxn>
              <a:cxn ang="0">
                <a:pos x="T8" y="T9"/>
              </a:cxn>
            </a:cxnLst>
            <a:rect l="0" t="0" r="r" b="b"/>
            <a:pathLst>
              <a:path w="737" h="288">
                <a:moveTo>
                  <a:pt x="0" y="288"/>
                </a:moveTo>
                <a:cubicBezTo>
                  <a:pt x="2" y="267"/>
                  <a:pt x="18" y="149"/>
                  <a:pt x="119" y="74"/>
                </a:cubicBezTo>
                <a:cubicBezTo>
                  <a:pt x="220" y="0"/>
                  <a:pt x="334" y="23"/>
                  <a:pt x="352" y="27"/>
                </a:cubicBezTo>
                <a:cubicBezTo>
                  <a:pt x="445" y="47"/>
                  <a:pt x="461" y="102"/>
                  <a:pt x="543" y="114"/>
                </a:cubicBezTo>
                <a:cubicBezTo>
                  <a:pt x="620" y="125"/>
                  <a:pt x="690" y="87"/>
                  <a:pt x="737" y="53"/>
                </a:cubicBezTo>
              </a:path>
            </a:pathLst>
          </a:custGeom>
          <a:noFill/>
          <a:ln w="28575" cap="flat">
            <a:solidFill>
              <a:srgbClr val="A88A5C"/>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3" name="Freeform 10"/>
          <p:cNvSpPr/>
          <p:nvPr/>
        </p:nvSpPr>
        <p:spPr bwMode="auto">
          <a:xfrm>
            <a:off x="-292021" y="-6952"/>
            <a:ext cx="1852805" cy="6864950"/>
          </a:xfrm>
          <a:custGeom>
            <a:avLst/>
            <a:gdLst>
              <a:gd name="T0" fmla="*/ 33 w 451"/>
              <a:gd name="T1" fmla="*/ 1020 h 1020"/>
              <a:gd name="T2" fmla="*/ 49 w 451"/>
              <a:gd name="T3" fmla="*/ 799 h 1020"/>
              <a:gd name="T4" fmla="*/ 364 w 451"/>
              <a:gd name="T5" fmla="*/ 597 h 1020"/>
              <a:gd name="T6" fmla="*/ 404 w 451"/>
              <a:gd name="T7" fmla="*/ 315 h 1020"/>
              <a:gd name="T8" fmla="*/ 208 w 451"/>
              <a:gd name="T9" fmla="*/ 92 h 1020"/>
              <a:gd name="T10" fmla="*/ 236 w 451"/>
              <a:gd name="T11" fmla="*/ 0 h 1020"/>
            </a:gdLst>
            <a:ahLst/>
            <a:cxnLst>
              <a:cxn ang="0">
                <a:pos x="T0" y="T1"/>
              </a:cxn>
              <a:cxn ang="0">
                <a:pos x="T2" y="T3"/>
              </a:cxn>
              <a:cxn ang="0">
                <a:pos x="T4" y="T5"/>
              </a:cxn>
              <a:cxn ang="0">
                <a:pos x="T6" y="T7"/>
              </a:cxn>
              <a:cxn ang="0">
                <a:pos x="T8" y="T9"/>
              </a:cxn>
              <a:cxn ang="0">
                <a:pos x="T10" y="T11"/>
              </a:cxn>
            </a:cxnLst>
            <a:rect l="0" t="0" r="r" b="b"/>
            <a:pathLst>
              <a:path w="451" h="1020">
                <a:moveTo>
                  <a:pt x="33" y="1020"/>
                </a:moveTo>
                <a:cubicBezTo>
                  <a:pt x="14" y="958"/>
                  <a:pt x="0" y="872"/>
                  <a:pt x="49" y="799"/>
                </a:cubicBezTo>
                <a:cubicBezTo>
                  <a:pt x="123" y="688"/>
                  <a:pt x="270" y="716"/>
                  <a:pt x="364" y="597"/>
                </a:cubicBezTo>
                <a:cubicBezTo>
                  <a:pt x="422" y="524"/>
                  <a:pt x="451" y="406"/>
                  <a:pt x="404" y="315"/>
                </a:cubicBezTo>
                <a:cubicBezTo>
                  <a:pt x="350" y="210"/>
                  <a:pt x="217" y="190"/>
                  <a:pt x="208" y="92"/>
                </a:cubicBezTo>
                <a:cubicBezTo>
                  <a:pt x="205" y="54"/>
                  <a:pt x="221" y="21"/>
                  <a:pt x="236" y="0"/>
                </a:cubicBezTo>
              </a:path>
            </a:pathLst>
          </a:custGeom>
          <a:noFill/>
          <a:ln w="28575" cap="flat">
            <a:solidFill>
              <a:srgbClr val="A88A5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pic>
        <p:nvPicPr>
          <p:cNvPr id="14" name="图片 13"/>
          <p:cNvPicPr>
            <a:picLocks noChangeAspect="1"/>
          </p:cNvPicPr>
          <p:nvPr/>
        </p:nvPicPr>
        <p:blipFill>
          <a:blip r:embed="rId3"/>
          <a:stretch>
            <a:fillRect/>
          </a:stretch>
        </p:blipFill>
        <p:spPr>
          <a:xfrm flipH="1">
            <a:off x="441315" y="2835796"/>
            <a:ext cx="455994" cy="2813965"/>
          </a:xfrm>
          <a:prstGeom prst="rect">
            <a:avLst/>
          </a:prstGeom>
        </p:spPr>
      </p:pic>
      <p:pic>
        <p:nvPicPr>
          <p:cNvPr id="15" name="图片 14"/>
          <p:cNvPicPr>
            <a:picLocks noChangeAspect="1"/>
          </p:cNvPicPr>
          <p:nvPr/>
        </p:nvPicPr>
        <p:blipFill>
          <a:blip r:embed="rId3"/>
          <a:stretch>
            <a:fillRect/>
          </a:stretch>
        </p:blipFill>
        <p:spPr>
          <a:xfrm>
            <a:off x="11508906" y="354009"/>
            <a:ext cx="368178" cy="2272053"/>
          </a:xfrm>
          <a:prstGeom prst="rect">
            <a:avLst/>
          </a:prstGeom>
        </p:spPr>
      </p:pic>
    </p:spTree>
    <p:extLst>
      <p:ext uri="{BB962C8B-B14F-4D97-AF65-F5344CB8AC3E}">
        <p14:creationId xmlns:p14="http://schemas.microsoft.com/office/powerpoint/2010/main" val="746301199"/>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92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-1</a:t>
            </a:r>
            <a:endParaRPr kumimoji="1" lang="zh-CN" altLang="en-US" sz="1400" dirty="0">
              <a:solidFill>
                <a:schemeClr val="bg1"/>
              </a:solidFill>
              <a:cs typeface="+mn-ea"/>
              <a:sym typeface="+mn-lt"/>
            </a:endParaRPr>
          </a:p>
        </p:txBody>
      </p:sp>
      <p:sp>
        <p:nvSpPr>
          <p:cNvPr id="8" name="文本框 7"/>
          <p:cNvSpPr txBox="1"/>
          <p:nvPr/>
        </p:nvSpPr>
        <p:spPr>
          <a:xfrm>
            <a:off x="2370856" y="4779797"/>
            <a:ext cx="869149" cy="307777"/>
          </a:xfrm>
          <a:prstGeom prst="rect">
            <a:avLst/>
          </a:prstGeom>
          <a:noFill/>
        </p:spPr>
        <p:txBody>
          <a:bodyPr wrap="none" rtlCol="0">
            <a:spAutoFit/>
          </a:bodyPr>
          <a:lstStyle/>
          <a:p>
            <a:r>
              <a:rPr kumimoji="1" lang="zh-CN" altLang="en-US" sz="1400" dirty="0">
                <a:solidFill>
                  <a:schemeClr val="bg1"/>
                </a:solidFill>
                <a:cs typeface="+mn-ea"/>
                <a:sym typeface="+mn-lt"/>
              </a:rPr>
              <a:t>流程明</a:t>
            </a:r>
            <a:r>
              <a:rPr kumimoji="1" lang="en-US" altLang="zh-CN" sz="1400" dirty="0">
                <a:solidFill>
                  <a:schemeClr val="bg1"/>
                </a:solidFill>
                <a:cs typeface="+mn-ea"/>
                <a:sym typeface="+mn-lt"/>
              </a:rPr>
              <a:t>-2</a:t>
            </a:r>
            <a:endParaRPr kumimoji="1" lang="zh-CN" altLang="en-US" sz="1400" dirty="0">
              <a:solidFill>
                <a:schemeClr val="bg1"/>
              </a:solidFill>
              <a:cs typeface="+mn-ea"/>
              <a:sym typeface="+mn-lt"/>
            </a:endParaRPr>
          </a:p>
        </p:txBody>
      </p:sp>
      <p:sp>
        <p:nvSpPr>
          <p:cNvPr id="10" name="文本框 9"/>
          <p:cNvSpPr txBox="1"/>
          <p:nvPr/>
        </p:nvSpPr>
        <p:spPr>
          <a:xfrm>
            <a:off x="37424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-3</a:t>
            </a:r>
            <a:endParaRPr kumimoji="1" lang="zh-CN" altLang="en-US" sz="1400" dirty="0">
              <a:solidFill>
                <a:schemeClr val="bg1"/>
              </a:solidFill>
              <a:cs typeface="+mn-ea"/>
              <a:sym typeface="+mn-lt"/>
            </a:endParaRPr>
          </a:p>
        </p:txBody>
      </p:sp>
      <p:sp>
        <p:nvSpPr>
          <p:cNvPr id="12" name="文本框 11"/>
          <p:cNvSpPr txBox="1"/>
          <p:nvPr/>
        </p:nvSpPr>
        <p:spPr>
          <a:xfrm>
            <a:off x="5114056" y="4779797"/>
            <a:ext cx="1087157" cy="307777"/>
          </a:xfrm>
          <a:prstGeom prst="rect">
            <a:avLst/>
          </a:prstGeom>
          <a:noFill/>
        </p:spPr>
        <p:txBody>
          <a:bodyPr wrap="none" rtlCol="0">
            <a:spAutoFit/>
          </a:bodyPr>
          <a:lstStyle/>
          <a:p>
            <a:r>
              <a:rPr kumimoji="1" lang="zh-CN" altLang="en-US" sz="1400">
                <a:solidFill>
                  <a:schemeClr val="bg1"/>
                </a:solidFill>
                <a:cs typeface="+mn-ea"/>
                <a:sym typeface="+mn-lt"/>
              </a:rPr>
              <a:t>流程说明</a:t>
            </a:r>
            <a:r>
              <a:rPr kumimoji="1" lang="en-US" altLang="zh-CN" sz="1400">
                <a:solidFill>
                  <a:schemeClr val="bg1"/>
                </a:solidFill>
                <a:cs typeface="+mn-ea"/>
                <a:sym typeface="+mn-lt"/>
              </a:rPr>
              <a:t>-4</a:t>
            </a:r>
            <a:endParaRPr kumimoji="1" lang="zh-CN" altLang="en-US" sz="1400">
              <a:solidFill>
                <a:schemeClr val="bg1"/>
              </a:solidFill>
              <a:cs typeface="+mn-ea"/>
              <a:sym typeface="+mn-lt"/>
            </a:endParaRPr>
          </a:p>
        </p:txBody>
      </p:sp>
      <p:grpSp>
        <p:nvGrpSpPr>
          <p:cNvPr id="18" name="组合 17"/>
          <p:cNvGrpSpPr/>
          <p:nvPr/>
        </p:nvGrpSpPr>
        <p:grpSpPr>
          <a:xfrm>
            <a:off x="409834" y="224524"/>
            <a:ext cx="3391686" cy="892552"/>
            <a:chOff x="198870" y="91385"/>
            <a:chExt cx="3391686" cy="892552"/>
          </a:xfrm>
        </p:grpSpPr>
        <p:sp>
          <p:nvSpPr>
            <p:cNvPr id="19" name="椭圆 14"/>
            <p:cNvSpPr/>
            <p:nvPr/>
          </p:nvSpPr>
          <p:spPr>
            <a:xfrm rot="21283918">
              <a:off x="198870" y="204059"/>
              <a:ext cx="386147" cy="297873"/>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597877" y="91385"/>
              <a:ext cx="2992679" cy="892552"/>
            </a:xfrm>
            <a:prstGeom prst="rect">
              <a:avLst/>
            </a:prstGeom>
            <a:noFill/>
          </p:spPr>
          <p:txBody>
            <a:bodyPr wrap="none" rtlCol="0">
              <a:spAutoFit/>
            </a:bodyPr>
            <a:lstStyle/>
            <a:p>
              <a:r>
                <a:rPr lang="en-US" altLang="zh-CN"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Edge Recognition</a:t>
              </a:r>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a:p>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sp>
        <p:nvSpPr>
          <p:cNvPr id="4" name="文本框 3">
            <a:extLst>
              <a:ext uri="{FF2B5EF4-FFF2-40B4-BE49-F238E27FC236}">
                <a16:creationId xmlns:a16="http://schemas.microsoft.com/office/drawing/2014/main" id="{80417EDE-1E9D-B197-6568-15800703EAE4}"/>
              </a:ext>
            </a:extLst>
          </p:cNvPr>
          <p:cNvSpPr txBox="1"/>
          <p:nvPr/>
        </p:nvSpPr>
        <p:spPr>
          <a:xfrm>
            <a:off x="378571" y="1895516"/>
            <a:ext cx="7229592" cy="830997"/>
          </a:xfrm>
          <a:prstGeom prst="rect">
            <a:avLst/>
          </a:prstGeom>
          <a:noFill/>
        </p:spPr>
        <p:txBody>
          <a:bodyPr wrap="square">
            <a:spAutoFit/>
          </a:bodyPr>
          <a:lstStyle/>
          <a:p>
            <a:pPr marL="342900" indent="-342900">
              <a:buAutoNum type="arabicPeriod"/>
            </a:pPr>
            <a:r>
              <a:rPr lang="en-US" altLang="zh-CN" sz="2400" b="1" kern="0" dirty="0">
                <a:effectLst/>
                <a:latin typeface="Times New Roman" panose="02020603050405020304" pitchFamily="18" charset="0"/>
                <a:ea typeface="PMingLiU" panose="02020500000000000000" pitchFamily="18" charset="-120"/>
              </a:rPr>
              <a:t>Setting a threshold.</a:t>
            </a:r>
          </a:p>
          <a:p>
            <a:pPr marL="342900" indent="-342900">
              <a:buAutoNum type="arabicPeriod"/>
            </a:pPr>
            <a:r>
              <a:rPr lang="en-US" altLang="zh-CN" sz="2400" b="1" kern="0" dirty="0">
                <a:latin typeface="Times New Roman" panose="02020603050405020304" pitchFamily="18" charset="0"/>
                <a:ea typeface="PMingLiU" panose="02020500000000000000" pitchFamily="18" charset="-120"/>
              </a:rPr>
              <a:t>Split pixels by the threshold.</a:t>
            </a:r>
            <a:endParaRPr lang="en-US" altLang="zh-CN" sz="2400" b="1" kern="0" dirty="0">
              <a:effectLst/>
              <a:latin typeface="Times New Roman" panose="02020603050405020304" pitchFamily="18" charset="0"/>
              <a:ea typeface="PMingLiU" panose="02020500000000000000" pitchFamily="18" charset="-120"/>
            </a:endParaRPr>
          </a:p>
        </p:txBody>
      </p:sp>
      <p:sp>
        <p:nvSpPr>
          <p:cNvPr id="5" name="文本框 4">
            <a:extLst>
              <a:ext uri="{FF2B5EF4-FFF2-40B4-BE49-F238E27FC236}">
                <a16:creationId xmlns:a16="http://schemas.microsoft.com/office/drawing/2014/main" id="{154A9C7B-8275-5A14-DF57-E05500580394}"/>
              </a:ext>
            </a:extLst>
          </p:cNvPr>
          <p:cNvSpPr txBox="1"/>
          <p:nvPr/>
        </p:nvSpPr>
        <p:spPr bwMode="auto">
          <a:xfrm>
            <a:off x="396974" y="899706"/>
            <a:ext cx="8267632" cy="837473"/>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sz="3600" b="1" dirty="0">
                <a:sym typeface="+mn-lt"/>
              </a:rPr>
              <a:t>Binarization:</a:t>
            </a:r>
            <a:endParaRPr lang="en-US" altLang="zh-CN" sz="3600" b="1" dirty="0">
              <a:solidFill>
                <a:schemeClr val="tx1">
                  <a:lumMod val="65000"/>
                  <a:lumOff val="35000"/>
                </a:schemeClr>
              </a:solidFill>
              <a:cs typeface="+mn-ea"/>
              <a:sym typeface="+mn-lt"/>
            </a:endParaRPr>
          </a:p>
        </p:txBody>
      </p:sp>
      <p:pic>
        <p:nvPicPr>
          <p:cNvPr id="3" name="图片 2">
            <a:extLst>
              <a:ext uri="{FF2B5EF4-FFF2-40B4-BE49-F238E27FC236}">
                <a16:creationId xmlns:a16="http://schemas.microsoft.com/office/drawing/2014/main" id="{3E7A0160-D549-5F5D-99DB-A77FA2E91E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40244" y="1509203"/>
            <a:ext cx="2310457" cy="4028231"/>
          </a:xfrm>
          <a:prstGeom prst="rect">
            <a:avLst/>
          </a:prstGeom>
        </p:spPr>
      </p:pic>
      <p:sp>
        <p:nvSpPr>
          <p:cNvPr id="7" name="文本框 6">
            <a:extLst>
              <a:ext uri="{FF2B5EF4-FFF2-40B4-BE49-F238E27FC236}">
                <a16:creationId xmlns:a16="http://schemas.microsoft.com/office/drawing/2014/main" id="{96AC144B-8ECF-04F4-4D74-FCCFE1599AC0}"/>
              </a:ext>
            </a:extLst>
          </p:cNvPr>
          <p:cNvSpPr txBox="1"/>
          <p:nvPr/>
        </p:nvSpPr>
        <p:spPr bwMode="auto">
          <a:xfrm>
            <a:off x="378571" y="3559953"/>
            <a:ext cx="8267632" cy="2528064"/>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sz="2400" dirty="0">
                <a:solidFill>
                  <a:schemeClr val="tx1">
                    <a:lumMod val="65000"/>
                    <a:lumOff val="35000"/>
                  </a:schemeClr>
                </a:solidFill>
                <a:cs typeface="+mn-ea"/>
                <a:sym typeface="+mn-lt"/>
              </a:rPr>
              <a:t>Why using binarization to extract edge of highlight?</a:t>
            </a:r>
          </a:p>
          <a:p>
            <a:pPr>
              <a:lnSpc>
                <a:spcPct val="150000"/>
              </a:lnSpc>
              <a:defRPr/>
            </a:pPr>
            <a:r>
              <a:rPr lang="en-US" altLang="zh-CN" dirty="0"/>
              <a:t>Pixels values of highlight are extremely high than other pixels. Highlight can be recognized by pixel values easily.</a:t>
            </a:r>
            <a:endParaRPr lang="zh-CN" altLang="zh-CN" dirty="0"/>
          </a:p>
          <a:p>
            <a:pPr>
              <a:lnSpc>
                <a:spcPct val="150000"/>
              </a:lnSpc>
              <a:defRPr/>
            </a:pPr>
            <a:endParaRPr lang="en-US" altLang="zh-CN" sz="2400" dirty="0">
              <a:solidFill>
                <a:schemeClr val="tx1">
                  <a:lumMod val="65000"/>
                  <a:lumOff val="35000"/>
                </a:schemeClr>
              </a:solidFill>
              <a:cs typeface="+mn-ea"/>
              <a:sym typeface="+mn-lt"/>
            </a:endParaRPr>
          </a:p>
          <a:p>
            <a:pPr>
              <a:lnSpc>
                <a:spcPct val="150000"/>
              </a:lnSpc>
              <a:defRPr/>
            </a:pPr>
            <a:endParaRPr lang="en-US" altLang="zh-CN" sz="2400"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849345574"/>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5"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92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-1</a:t>
            </a:r>
            <a:endParaRPr kumimoji="1" lang="zh-CN" altLang="en-US" sz="1400" dirty="0">
              <a:solidFill>
                <a:schemeClr val="bg1"/>
              </a:solidFill>
              <a:cs typeface="+mn-ea"/>
              <a:sym typeface="+mn-lt"/>
            </a:endParaRPr>
          </a:p>
        </p:txBody>
      </p:sp>
      <p:sp>
        <p:nvSpPr>
          <p:cNvPr id="8" name="文本框 7"/>
          <p:cNvSpPr txBox="1"/>
          <p:nvPr/>
        </p:nvSpPr>
        <p:spPr>
          <a:xfrm>
            <a:off x="2370856" y="4779797"/>
            <a:ext cx="869149" cy="307777"/>
          </a:xfrm>
          <a:prstGeom prst="rect">
            <a:avLst/>
          </a:prstGeom>
          <a:noFill/>
        </p:spPr>
        <p:txBody>
          <a:bodyPr wrap="none" rtlCol="0">
            <a:spAutoFit/>
          </a:bodyPr>
          <a:lstStyle/>
          <a:p>
            <a:r>
              <a:rPr kumimoji="1" lang="zh-CN" altLang="en-US" sz="1400" dirty="0">
                <a:solidFill>
                  <a:schemeClr val="bg1"/>
                </a:solidFill>
                <a:cs typeface="+mn-ea"/>
                <a:sym typeface="+mn-lt"/>
              </a:rPr>
              <a:t>流程明</a:t>
            </a:r>
            <a:r>
              <a:rPr kumimoji="1" lang="en-US" altLang="zh-CN" sz="1400" dirty="0">
                <a:solidFill>
                  <a:schemeClr val="bg1"/>
                </a:solidFill>
                <a:cs typeface="+mn-ea"/>
                <a:sym typeface="+mn-lt"/>
              </a:rPr>
              <a:t>-2</a:t>
            </a:r>
            <a:endParaRPr kumimoji="1" lang="zh-CN" altLang="en-US" sz="1400" dirty="0">
              <a:solidFill>
                <a:schemeClr val="bg1"/>
              </a:solidFill>
              <a:cs typeface="+mn-ea"/>
              <a:sym typeface="+mn-lt"/>
            </a:endParaRPr>
          </a:p>
        </p:txBody>
      </p:sp>
      <p:sp>
        <p:nvSpPr>
          <p:cNvPr id="10" name="文本框 9"/>
          <p:cNvSpPr txBox="1"/>
          <p:nvPr/>
        </p:nvSpPr>
        <p:spPr>
          <a:xfrm>
            <a:off x="37424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-3</a:t>
            </a:r>
            <a:endParaRPr kumimoji="1" lang="zh-CN" altLang="en-US" sz="1400" dirty="0">
              <a:solidFill>
                <a:schemeClr val="bg1"/>
              </a:solidFill>
              <a:cs typeface="+mn-ea"/>
              <a:sym typeface="+mn-lt"/>
            </a:endParaRPr>
          </a:p>
        </p:txBody>
      </p:sp>
      <p:sp>
        <p:nvSpPr>
          <p:cNvPr id="12" name="文本框 11"/>
          <p:cNvSpPr txBox="1"/>
          <p:nvPr/>
        </p:nvSpPr>
        <p:spPr>
          <a:xfrm>
            <a:off x="5114056" y="4779797"/>
            <a:ext cx="1087157" cy="307777"/>
          </a:xfrm>
          <a:prstGeom prst="rect">
            <a:avLst/>
          </a:prstGeom>
          <a:noFill/>
        </p:spPr>
        <p:txBody>
          <a:bodyPr wrap="none" rtlCol="0">
            <a:spAutoFit/>
          </a:bodyPr>
          <a:lstStyle/>
          <a:p>
            <a:r>
              <a:rPr kumimoji="1" lang="zh-CN" altLang="en-US" sz="1400">
                <a:solidFill>
                  <a:schemeClr val="bg1"/>
                </a:solidFill>
                <a:cs typeface="+mn-ea"/>
                <a:sym typeface="+mn-lt"/>
              </a:rPr>
              <a:t>流程说明</a:t>
            </a:r>
            <a:r>
              <a:rPr kumimoji="1" lang="en-US" altLang="zh-CN" sz="1400">
                <a:solidFill>
                  <a:schemeClr val="bg1"/>
                </a:solidFill>
                <a:cs typeface="+mn-ea"/>
                <a:sym typeface="+mn-lt"/>
              </a:rPr>
              <a:t>-4</a:t>
            </a:r>
            <a:endParaRPr kumimoji="1" lang="zh-CN" altLang="en-US" sz="1400">
              <a:solidFill>
                <a:schemeClr val="bg1"/>
              </a:solidFill>
              <a:cs typeface="+mn-ea"/>
              <a:sym typeface="+mn-lt"/>
            </a:endParaRPr>
          </a:p>
        </p:txBody>
      </p:sp>
      <p:grpSp>
        <p:nvGrpSpPr>
          <p:cNvPr id="18" name="组合 17"/>
          <p:cNvGrpSpPr/>
          <p:nvPr/>
        </p:nvGrpSpPr>
        <p:grpSpPr>
          <a:xfrm>
            <a:off x="409834" y="224524"/>
            <a:ext cx="3391686" cy="892552"/>
            <a:chOff x="198870" y="91385"/>
            <a:chExt cx="3391686" cy="892552"/>
          </a:xfrm>
        </p:grpSpPr>
        <p:sp>
          <p:nvSpPr>
            <p:cNvPr id="19" name="椭圆 14"/>
            <p:cNvSpPr/>
            <p:nvPr/>
          </p:nvSpPr>
          <p:spPr>
            <a:xfrm rot="21283918">
              <a:off x="198870" y="204059"/>
              <a:ext cx="386147" cy="297873"/>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597877" y="91385"/>
              <a:ext cx="2992679" cy="892552"/>
            </a:xfrm>
            <a:prstGeom prst="rect">
              <a:avLst/>
            </a:prstGeom>
            <a:noFill/>
          </p:spPr>
          <p:txBody>
            <a:bodyPr wrap="none" rtlCol="0">
              <a:spAutoFit/>
            </a:bodyPr>
            <a:lstStyle/>
            <a:p>
              <a:r>
                <a:rPr lang="en-US" altLang="zh-CN"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Edge Recognition</a:t>
              </a:r>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a:p>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sp>
        <p:nvSpPr>
          <p:cNvPr id="4" name="文本框 3">
            <a:extLst>
              <a:ext uri="{FF2B5EF4-FFF2-40B4-BE49-F238E27FC236}">
                <a16:creationId xmlns:a16="http://schemas.microsoft.com/office/drawing/2014/main" id="{80417EDE-1E9D-B197-6568-15800703EAE4}"/>
              </a:ext>
            </a:extLst>
          </p:cNvPr>
          <p:cNvSpPr txBox="1"/>
          <p:nvPr/>
        </p:nvSpPr>
        <p:spPr>
          <a:xfrm>
            <a:off x="378571" y="1895516"/>
            <a:ext cx="7229592" cy="1938992"/>
          </a:xfrm>
          <a:prstGeom prst="rect">
            <a:avLst/>
          </a:prstGeom>
          <a:noFill/>
        </p:spPr>
        <p:txBody>
          <a:bodyPr wrap="square">
            <a:spAutoFit/>
          </a:bodyPr>
          <a:lstStyle/>
          <a:p>
            <a:pPr marL="342900" indent="-342900">
              <a:buAutoNum type="arabicPeriod"/>
            </a:pPr>
            <a:r>
              <a:rPr lang="en-US" altLang="zh-CN" sz="2400" b="1" kern="0" dirty="0">
                <a:effectLst/>
                <a:latin typeface="Times New Roman" panose="02020603050405020304" pitchFamily="18" charset="0"/>
                <a:ea typeface="PMingLiU" panose="02020500000000000000" pitchFamily="18" charset="-120"/>
              </a:rPr>
              <a:t>Gaussian filtering </a:t>
            </a:r>
            <a:r>
              <a:rPr lang="en-US" altLang="zh-CN" sz="2400" b="1" kern="0" dirty="0">
                <a:latin typeface="Times New Roman" panose="02020603050405020304" pitchFamily="18" charset="0"/>
                <a:ea typeface="PMingLiU" panose="02020500000000000000" pitchFamily="18" charset="-120"/>
              </a:rPr>
              <a:t>:</a:t>
            </a:r>
            <a:r>
              <a:rPr lang="en-US" altLang="zh-CN" sz="2400" b="1" kern="0" dirty="0">
                <a:effectLst/>
                <a:latin typeface="Times New Roman" panose="02020603050405020304" pitchFamily="18" charset="0"/>
                <a:ea typeface="PMingLiU" panose="02020500000000000000" pitchFamily="18" charset="-120"/>
              </a:rPr>
              <a:t>reduce noise.</a:t>
            </a:r>
          </a:p>
          <a:p>
            <a:pPr marL="342900" indent="-342900">
              <a:buAutoNum type="arabicPeriod"/>
            </a:pPr>
            <a:r>
              <a:rPr lang="en-US" altLang="zh-CN" sz="2400" b="1" kern="0" dirty="0">
                <a:latin typeface="Times New Roman" panose="02020603050405020304" pitchFamily="18" charset="0"/>
                <a:ea typeface="PMingLiU" panose="02020500000000000000" pitchFamily="18" charset="-120"/>
              </a:rPr>
              <a:t>Sobel :convert pixel values to gradients.</a:t>
            </a:r>
          </a:p>
          <a:p>
            <a:pPr marL="342900" indent="-342900">
              <a:buAutoNum type="arabicPeriod"/>
            </a:pPr>
            <a:r>
              <a:rPr lang="en-US" altLang="zh-CN" sz="2400" b="1" kern="0" dirty="0">
                <a:effectLst/>
                <a:latin typeface="Times New Roman" panose="02020603050405020304" pitchFamily="18" charset="0"/>
                <a:ea typeface="PMingLiU" panose="02020500000000000000" pitchFamily="18" charset="-120"/>
              </a:rPr>
              <a:t>Non-</a:t>
            </a:r>
            <a:r>
              <a:rPr lang="en-US" altLang="zh-CN" sz="2400" b="1" kern="0" dirty="0">
                <a:latin typeface="Times New Roman" panose="02020603050405020304" pitchFamily="18" charset="0"/>
                <a:ea typeface="PMingLiU" panose="02020500000000000000" pitchFamily="18" charset="-120"/>
              </a:rPr>
              <a:t>maximum suppression: optimization for gradients computation.</a:t>
            </a:r>
            <a:endParaRPr lang="en-US" altLang="zh-CN" sz="2400" b="1" kern="0" dirty="0">
              <a:effectLst/>
              <a:latin typeface="Times New Roman" panose="02020603050405020304" pitchFamily="18" charset="0"/>
              <a:ea typeface="PMingLiU" panose="02020500000000000000" pitchFamily="18" charset="-120"/>
            </a:endParaRPr>
          </a:p>
          <a:p>
            <a:pPr marL="342900" indent="-342900">
              <a:buAutoNum type="arabicPeriod"/>
            </a:pPr>
            <a:r>
              <a:rPr lang="en-US" altLang="zh-CN" sz="2400" b="1" kern="0" dirty="0">
                <a:latin typeface="Times New Roman" panose="02020603050405020304" pitchFamily="18" charset="0"/>
                <a:ea typeface="PMingLiU" panose="02020500000000000000" pitchFamily="18" charset="-120"/>
              </a:rPr>
              <a:t>Double threshold: reduce false positive of edges.</a:t>
            </a:r>
            <a:endParaRPr lang="zh-CN" altLang="en-US" sz="2400" b="1" dirty="0"/>
          </a:p>
        </p:txBody>
      </p:sp>
      <p:sp>
        <p:nvSpPr>
          <p:cNvPr id="5" name="文本框 4">
            <a:extLst>
              <a:ext uri="{FF2B5EF4-FFF2-40B4-BE49-F238E27FC236}">
                <a16:creationId xmlns:a16="http://schemas.microsoft.com/office/drawing/2014/main" id="{154A9C7B-8275-5A14-DF57-E05500580394}"/>
              </a:ext>
            </a:extLst>
          </p:cNvPr>
          <p:cNvSpPr txBox="1"/>
          <p:nvPr/>
        </p:nvSpPr>
        <p:spPr bwMode="auto">
          <a:xfrm>
            <a:off x="396974" y="899706"/>
            <a:ext cx="8267632" cy="837473"/>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sz="3600" b="1" dirty="0">
                <a:sym typeface="+mn-lt"/>
              </a:rPr>
              <a:t>Canny:</a:t>
            </a:r>
            <a:endParaRPr lang="en-US" altLang="zh-CN" sz="3600" b="1" dirty="0">
              <a:solidFill>
                <a:schemeClr val="tx1">
                  <a:lumMod val="65000"/>
                  <a:lumOff val="35000"/>
                </a:schemeClr>
              </a:solidFill>
              <a:cs typeface="+mn-ea"/>
              <a:sym typeface="+mn-lt"/>
            </a:endParaRPr>
          </a:p>
        </p:txBody>
      </p:sp>
      <p:pic>
        <p:nvPicPr>
          <p:cNvPr id="2" name="图片 1" descr="QR 代码&#10;&#10;描述已自动生成">
            <a:extLst>
              <a:ext uri="{FF2B5EF4-FFF2-40B4-BE49-F238E27FC236}">
                <a16:creationId xmlns:a16="http://schemas.microsoft.com/office/drawing/2014/main" id="{2B52CC5C-0E95-BF85-3777-767C6532CAE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 r="12" b="-58"/>
          <a:stretch/>
        </p:blipFill>
        <p:spPr bwMode="auto">
          <a:xfrm>
            <a:off x="8664606" y="1377323"/>
            <a:ext cx="2364582" cy="4103354"/>
          </a:xfrm>
          <a:prstGeom prst="rect">
            <a:avLst/>
          </a:prstGeom>
          <a:ln>
            <a:noFill/>
          </a:ln>
          <a:extLst>
            <a:ext uri="{53640926-AAD7-44D8-BBD7-CCE9431645EC}">
              <a14:shadowObscured xmlns:a14="http://schemas.microsoft.com/office/drawing/2010/main"/>
            </a:ext>
          </a:extLst>
        </p:spPr>
      </p:pic>
      <p:sp>
        <p:nvSpPr>
          <p:cNvPr id="9" name="文本框 8">
            <a:extLst>
              <a:ext uri="{FF2B5EF4-FFF2-40B4-BE49-F238E27FC236}">
                <a16:creationId xmlns:a16="http://schemas.microsoft.com/office/drawing/2014/main" id="{D2973D32-FF36-FEAB-30D1-6AF11266792E}"/>
              </a:ext>
            </a:extLst>
          </p:cNvPr>
          <p:cNvSpPr txBox="1"/>
          <p:nvPr/>
        </p:nvSpPr>
        <p:spPr bwMode="auto">
          <a:xfrm>
            <a:off x="361463" y="3926039"/>
            <a:ext cx="8267632" cy="2389565"/>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sz="2400" dirty="0">
                <a:solidFill>
                  <a:schemeClr val="tx1">
                    <a:lumMod val="65000"/>
                    <a:lumOff val="35000"/>
                  </a:schemeClr>
                </a:solidFill>
                <a:cs typeface="+mn-ea"/>
                <a:sym typeface="+mn-lt"/>
              </a:rPr>
              <a:t>Why using Canny to extract edge of QR code?</a:t>
            </a:r>
          </a:p>
          <a:p>
            <a:pPr>
              <a:lnSpc>
                <a:spcPct val="150000"/>
              </a:lnSpc>
              <a:defRPr/>
            </a:pPr>
            <a:r>
              <a:rPr lang="en-US" altLang="zh-CN" dirty="0"/>
              <a:t>Color feature of inner QR code and outer QR code are the same.</a:t>
            </a:r>
            <a:endParaRPr lang="zh-CN" altLang="zh-CN" dirty="0"/>
          </a:p>
          <a:p>
            <a:pPr>
              <a:lnSpc>
                <a:spcPct val="150000"/>
              </a:lnSpc>
              <a:defRPr/>
            </a:pPr>
            <a:r>
              <a:rPr lang="en-US" altLang="zh-CN" dirty="0"/>
              <a:t>Binarization is not suitable to find this edge. However, there are gaps between inner QR code and outer QR code. A gap has a higher gradient than other area in an image.</a:t>
            </a:r>
            <a:endParaRPr lang="en-US" altLang="zh-CN" dirty="0">
              <a:sym typeface="+mn-lt"/>
            </a:endParaRPr>
          </a:p>
          <a:p>
            <a:pPr>
              <a:lnSpc>
                <a:spcPct val="150000"/>
              </a:lnSpc>
              <a:defRPr/>
            </a:pPr>
            <a:endParaRPr lang="en-US" altLang="zh-CN" sz="2400"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2586123664"/>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5"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92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-1</a:t>
            </a:r>
            <a:endParaRPr kumimoji="1" lang="zh-CN" altLang="en-US" sz="1400" dirty="0">
              <a:solidFill>
                <a:schemeClr val="bg1"/>
              </a:solidFill>
              <a:cs typeface="+mn-ea"/>
              <a:sym typeface="+mn-lt"/>
            </a:endParaRPr>
          </a:p>
        </p:txBody>
      </p:sp>
      <p:sp>
        <p:nvSpPr>
          <p:cNvPr id="8" name="文本框 7"/>
          <p:cNvSpPr txBox="1"/>
          <p:nvPr/>
        </p:nvSpPr>
        <p:spPr>
          <a:xfrm>
            <a:off x="2370856" y="4779797"/>
            <a:ext cx="869149" cy="307777"/>
          </a:xfrm>
          <a:prstGeom prst="rect">
            <a:avLst/>
          </a:prstGeom>
          <a:noFill/>
        </p:spPr>
        <p:txBody>
          <a:bodyPr wrap="none" rtlCol="0">
            <a:spAutoFit/>
          </a:bodyPr>
          <a:lstStyle/>
          <a:p>
            <a:r>
              <a:rPr kumimoji="1" lang="zh-CN" altLang="en-US" sz="1400" dirty="0">
                <a:solidFill>
                  <a:schemeClr val="bg1"/>
                </a:solidFill>
                <a:cs typeface="+mn-ea"/>
                <a:sym typeface="+mn-lt"/>
              </a:rPr>
              <a:t>流程明</a:t>
            </a:r>
            <a:r>
              <a:rPr kumimoji="1" lang="en-US" altLang="zh-CN" sz="1400" dirty="0">
                <a:solidFill>
                  <a:schemeClr val="bg1"/>
                </a:solidFill>
                <a:cs typeface="+mn-ea"/>
                <a:sym typeface="+mn-lt"/>
              </a:rPr>
              <a:t>-2</a:t>
            </a:r>
            <a:endParaRPr kumimoji="1" lang="zh-CN" altLang="en-US" sz="1400" dirty="0">
              <a:solidFill>
                <a:schemeClr val="bg1"/>
              </a:solidFill>
              <a:cs typeface="+mn-ea"/>
              <a:sym typeface="+mn-lt"/>
            </a:endParaRPr>
          </a:p>
        </p:txBody>
      </p:sp>
      <p:sp>
        <p:nvSpPr>
          <p:cNvPr id="10" name="文本框 9"/>
          <p:cNvSpPr txBox="1"/>
          <p:nvPr/>
        </p:nvSpPr>
        <p:spPr>
          <a:xfrm>
            <a:off x="37424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-3</a:t>
            </a:r>
            <a:endParaRPr kumimoji="1" lang="zh-CN" altLang="en-US" sz="1400" dirty="0">
              <a:solidFill>
                <a:schemeClr val="bg1"/>
              </a:solidFill>
              <a:cs typeface="+mn-ea"/>
              <a:sym typeface="+mn-lt"/>
            </a:endParaRPr>
          </a:p>
        </p:txBody>
      </p:sp>
      <p:sp>
        <p:nvSpPr>
          <p:cNvPr id="12" name="文本框 11"/>
          <p:cNvSpPr txBox="1"/>
          <p:nvPr/>
        </p:nvSpPr>
        <p:spPr>
          <a:xfrm>
            <a:off x="5114056" y="4779797"/>
            <a:ext cx="1087157" cy="307777"/>
          </a:xfrm>
          <a:prstGeom prst="rect">
            <a:avLst/>
          </a:prstGeom>
          <a:noFill/>
        </p:spPr>
        <p:txBody>
          <a:bodyPr wrap="none" rtlCol="0">
            <a:spAutoFit/>
          </a:bodyPr>
          <a:lstStyle/>
          <a:p>
            <a:r>
              <a:rPr kumimoji="1" lang="zh-CN" altLang="en-US" sz="1400">
                <a:solidFill>
                  <a:schemeClr val="bg1"/>
                </a:solidFill>
                <a:cs typeface="+mn-ea"/>
                <a:sym typeface="+mn-lt"/>
              </a:rPr>
              <a:t>流程说明</a:t>
            </a:r>
            <a:r>
              <a:rPr kumimoji="1" lang="en-US" altLang="zh-CN" sz="1400">
                <a:solidFill>
                  <a:schemeClr val="bg1"/>
                </a:solidFill>
                <a:cs typeface="+mn-ea"/>
                <a:sym typeface="+mn-lt"/>
              </a:rPr>
              <a:t>-4</a:t>
            </a:r>
            <a:endParaRPr kumimoji="1" lang="zh-CN" altLang="en-US" sz="1400">
              <a:solidFill>
                <a:schemeClr val="bg1"/>
              </a:solidFill>
              <a:cs typeface="+mn-ea"/>
              <a:sym typeface="+mn-lt"/>
            </a:endParaRPr>
          </a:p>
        </p:txBody>
      </p:sp>
      <p:grpSp>
        <p:nvGrpSpPr>
          <p:cNvPr id="18" name="组合 17"/>
          <p:cNvGrpSpPr/>
          <p:nvPr/>
        </p:nvGrpSpPr>
        <p:grpSpPr>
          <a:xfrm>
            <a:off x="409834" y="224524"/>
            <a:ext cx="3791987" cy="492443"/>
            <a:chOff x="198870" y="91385"/>
            <a:chExt cx="3791987" cy="492443"/>
          </a:xfrm>
        </p:grpSpPr>
        <p:sp>
          <p:nvSpPr>
            <p:cNvPr id="19" name="椭圆 14"/>
            <p:cNvSpPr/>
            <p:nvPr/>
          </p:nvSpPr>
          <p:spPr>
            <a:xfrm rot="21283918">
              <a:off x="198870" y="204059"/>
              <a:ext cx="386147" cy="297873"/>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597877" y="91385"/>
              <a:ext cx="3392980" cy="492443"/>
            </a:xfrm>
            <a:prstGeom prst="rect">
              <a:avLst/>
            </a:prstGeom>
            <a:noFill/>
          </p:spPr>
          <p:txBody>
            <a:bodyPr wrap="none" rtlCol="0">
              <a:spAutoFit/>
            </a:bodyPr>
            <a:lstStyle/>
            <a:p>
              <a:r>
                <a:rPr lang="en-US" altLang="zh-CN"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Keyframes Selection</a:t>
              </a:r>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pic>
        <p:nvPicPr>
          <p:cNvPr id="2" name="图片 1" descr="QR 代码&#10;&#10;描述已自动生成">
            <a:extLst>
              <a:ext uri="{FF2B5EF4-FFF2-40B4-BE49-F238E27FC236}">
                <a16:creationId xmlns:a16="http://schemas.microsoft.com/office/drawing/2014/main" id="{F71AC130-3D2C-3B96-087A-31F30F7F63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2087" y="1206601"/>
            <a:ext cx="5106653" cy="4444798"/>
          </a:xfrm>
          <a:prstGeom prst="rect">
            <a:avLst/>
          </a:prstGeom>
        </p:spPr>
      </p:pic>
      <p:sp>
        <p:nvSpPr>
          <p:cNvPr id="7" name="文本框 6">
            <a:extLst>
              <a:ext uri="{FF2B5EF4-FFF2-40B4-BE49-F238E27FC236}">
                <a16:creationId xmlns:a16="http://schemas.microsoft.com/office/drawing/2014/main" id="{511D69E0-3798-BF61-E3FE-A6E58EC5ABA8}"/>
              </a:ext>
            </a:extLst>
          </p:cNvPr>
          <p:cNvSpPr txBox="1"/>
          <p:nvPr/>
        </p:nvSpPr>
        <p:spPr>
          <a:xfrm>
            <a:off x="342130" y="1409554"/>
            <a:ext cx="6094520" cy="2677656"/>
          </a:xfrm>
          <a:prstGeom prst="rect">
            <a:avLst/>
          </a:prstGeom>
          <a:noFill/>
        </p:spPr>
        <p:txBody>
          <a:bodyPr wrap="square">
            <a:spAutoFit/>
          </a:bodyPr>
          <a:lstStyle/>
          <a:p>
            <a:r>
              <a:rPr lang="en-US" altLang="zh-CN" sz="2400" b="1" kern="0" dirty="0">
                <a:solidFill>
                  <a:srgbClr val="000000"/>
                </a:solidFill>
                <a:latin typeface="Times New Roman" panose="02020603050405020304" pitchFamily="18" charset="0"/>
                <a:ea typeface="宋体" panose="02010600030101010101" pitchFamily="2" charset="-122"/>
              </a:rPr>
              <a:t>The first keyframe is a frame with a light in the right bottom corner of the inner boundary of the QR code. </a:t>
            </a:r>
          </a:p>
          <a:p>
            <a:endParaRPr lang="en-US" altLang="zh-CN" sz="2400" b="1" kern="0" dirty="0">
              <a:solidFill>
                <a:srgbClr val="000000"/>
              </a:solidFill>
              <a:latin typeface="Times New Roman" panose="02020603050405020304" pitchFamily="18" charset="0"/>
              <a:ea typeface="宋体" panose="02010600030101010101" pitchFamily="2" charset="-122"/>
            </a:endParaRPr>
          </a:p>
          <a:p>
            <a:r>
              <a:rPr lang="en-US" altLang="zh-CN" sz="2400" b="1" kern="0" dirty="0">
                <a:solidFill>
                  <a:srgbClr val="000000"/>
                </a:solidFill>
                <a:latin typeface="Times New Roman" panose="02020603050405020304" pitchFamily="18" charset="0"/>
                <a:ea typeface="宋体" panose="02010600030101010101" pitchFamily="2" charset="-122"/>
              </a:rPr>
              <a:t>The second keyframe is a frame with a light far away from the right bottom corner of the inner code.</a:t>
            </a:r>
            <a:endParaRPr lang="zh-CN" altLang="en-US" sz="2400" b="1" kern="0" dirty="0">
              <a:solidFill>
                <a:srgbClr val="000000"/>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591107249"/>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92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-1</a:t>
            </a:r>
            <a:endParaRPr kumimoji="1" lang="zh-CN" altLang="en-US" sz="1400" dirty="0">
              <a:solidFill>
                <a:schemeClr val="bg1"/>
              </a:solidFill>
              <a:cs typeface="+mn-ea"/>
              <a:sym typeface="+mn-lt"/>
            </a:endParaRPr>
          </a:p>
        </p:txBody>
      </p:sp>
      <p:sp>
        <p:nvSpPr>
          <p:cNvPr id="8" name="文本框 7"/>
          <p:cNvSpPr txBox="1"/>
          <p:nvPr/>
        </p:nvSpPr>
        <p:spPr>
          <a:xfrm>
            <a:off x="2370856" y="4779797"/>
            <a:ext cx="869149" cy="307777"/>
          </a:xfrm>
          <a:prstGeom prst="rect">
            <a:avLst/>
          </a:prstGeom>
          <a:noFill/>
        </p:spPr>
        <p:txBody>
          <a:bodyPr wrap="none" rtlCol="0">
            <a:spAutoFit/>
          </a:bodyPr>
          <a:lstStyle/>
          <a:p>
            <a:r>
              <a:rPr kumimoji="1" lang="zh-CN" altLang="en-US" sz="1400" dirty="0">
                <a:solidFill>
                  <a:schemeClr val="bg1"/>
                </a:solidFill>
                <a:cs typeface="+mn-ea"/>
                <a:sym typeface="+mn-lt"/>
              </a:rPr>
              <a:t>流程明</a:t>
            </a:r>
            <a:r>
              <a:rPr kumimoji="1" lang="en-US" altLang="zh-CN" sz="1400" dirty="0">
                <a:solidFill>
                  <a:schemeClr val="bg1"/>
                </a:solidFill>
                <a:cs typeface="+mn-ea"/>
                <a:sym typeface="+mn-lt"/>
              </a:rPr>
              <a:t>-2</a:t>
            </a:r>
            <a:endParaRPr kumimoji="1" lang="zh-CN" altLang="en-US" sz="1400" dirty="0">
              <a:solidFill>
                <a:schemeClr val="bg1"/>
              </a:solidFill>
              <a:cs typeface="+mn-ea"/>
              <a:sym typeface="+mn-lt"/>
            </a:endParaRPr>
          </a:p>
        </p:txBody>
      </p:sp>
      <p:sp>
        <p:nvSpPr>
          <p:cNvPr id="10" name="文本框 9"/>
          <p:cNvSpPr txBox="1"/>
          <p:nvPr/>
        </p:nvSpPr>
        <p:spPr>
          <a:xfrm>
            <a:off x="37424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-3</a:t>
            </a:r>
            <a:endParaRPr kumimoji="1" lang="zh-CN" altLang="en-US" sz="1400" dirty="0">
              <a:solidFill>
                <a:schemeClr val="bg1"/>
              </a:solidFill>
              <a:cs typeface="+mn-ea"/>
              <a:sym typeface="+mn-lt"/>
            </a:endParaRPr>
          </a:p>
        </p:txBody>
      </p:sp>
      <p:sp>
        <p:nvSpPr>
          <p:cNvPr id="12" name="文本框 11"/>
          <p:cNvSpPr txBox="1"/>
          <p:nvPr/>
        </p:nvSpPr>
        <p:spPr>
          <a:xfrm>
            <a:off x="5114056" y="4779797"/>
            <a:ext cx="1087157" cy="307777"/>
          </a:xfrm>
          <a:prstGeom prst="rect">
            <a:avLst/>
          </a:prstGeom>
          <a:noFill/>
        </p:spPr>
        <p:txBody>
          <a:bodyPr wrap="none" rtlCol="0">
            <a:spAutoFit/>
          </a:bodyPr>
          <a:lstStyle/>
          <a:p>
            <a:r>
              <a:rPr kumimoji="1" lang="zh-CN" altLang="en-US" sz="1400">
                <a:solidFill>
                  <a:schemeClr val="bg1"/>
                </a:solidFill>
                <a:cs typeface="+mn-ea"/>
                <a:sym typeface="+mn-lt"/>
              </a:rPr>
              <a:t>流程说明</a:t>
            </a:r>
            <a:r>
              <a:rPr kumimoji="1" lang="en-US" altLang="zh-CN" sz="1400">
                <a:solidFill>
                  <a:schemeClr val="bg1"/>
                </a:solidFill>
                <a:cs typeface="+mn-ea"/>
                <a:sym typeface="+mn-lt"/>
              </a:rPr>
              <a:t>-4</a:t>
            </a:r>
            <a:endParaRPr kumimoji="1" lang="zh-CN" altLang="en-US" sz="1400">
              <a:solidFill>
                <a:schemeClr val="bg1"/>
              </a:solidFill>
              <a:cs typeface="+mn-ea"/>
              <a:sym typeface="+mn-lt"/>
            </a:endParaRPr>
          </a:p>
        </p:txBody>
      </p:sp>
      <p:grpSp>
        <p:nvGrpSpPr>
          <p:cNvPr id="18" name="组合 17"/>
          <p:cNvGrpSpPr/>
          <p:nvPr/>
        </p:nvGrpSpPr>
        <p:grpSpPr>
          <a:xfrm>
            <a:off x="409834" y="224524"/>
            <a:ext cx="2869620" cy="892552"/>
            <a:chOff x="198870" y="91385"/>
            <a:chExt cx="2869620" cy="892552"/>
          </a:xfrm>
        </p:grpSpPr>
        <p:sp>
          <p:nvSpPr>
            <p:cNvPr id="19" name="椭圆 14"/>
            <p:cNvSpPr/>
            <p:nvPr/>
          </p:nvSpPr>
          <p:spPr>
            <a:xfrm rot="21283918">
              <a:off x="198870" y="204059"/>
              <a:ext cx="386147" cy="297873"/>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597877" y="91385"/>
              <a:ext cx="2470613" cy="892552"/>
            </a:xfrm>
            <a:prstGeom prst="rect">
              <a:avLst/>
            </a:prstGeom>
            <a:noFill/>
          </p:spPr>
          <p:txBody>
            <a:bodyPr wrap="none" rtlCol="0">
              <a:spAutoFit/>
            </a:bodyPr>
            <a:lstStyle/>
            <a:p>
              <a:r>
                <a:rPr lang="en-US" altLang="zh-CN"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Feature points</a:t>
              </a:r>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a:p>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sp>
        <p:nvSpPr>
          <p:cNvPr id="4" name="文本框 3">
            <a:extLst>
              <a:ext uri="{FF2B5EF4-FFF2-40B4-BE49-F238E27FC236}">
                <a16:creationId xmlns:a16="http://schemas.microsoft.com/office/drawing/2014/main" id="{80417EDE-1E9D-B197-6568-15800703EAE4}"/>
              </a:ext>
            </a:extLst>
          </p:cNvPr>
          <p:cNvSpPr txBox="1"/>
          <p:nvPr/>
        </p:nvSpPr>
        <p:spPr>
          <a:xfrm>
            <a:off x="378571" y="1895516"/>
            <a:ext cx="7229592" cy="2677656"/>
          </a:xfrm>
          <a:prstGeom prst="rect">
            <a:avLst/>
          </a:prstGeom>
          <a:noFill/>
        </p:spPr>
        <p:txBody>
          <a:bodyPr wrap="square">
            <a:spAutoFit/>
          </a:bodyPr>
          <a:lstStyle/>
          <a:p>
            <a:pPr marL="342900" indent="-342900">
              <a:buAutoNum type="arabicPeriod"/>
            </a:pPr>
            <a:r>
              <a:rPr lang="en-US" altLang="zh-CN" sz="2400" b="1" kern="0" dirty="0">
                <a:effectLst/>
                <a:latin typeface="Times New Roman" panose="02020603050405020304" pitchFamily="18" charset="0"/>
                <a:ea typeface="PMingLiU" panose="02020500000000000000" pitchFamily="18" charset="-120"/>
              </a:rPr>
              <a:t>Gaussian </a:t>
            </a:r>
            <a:r>
              <a:rPr lang="en-US" altLang="zh-CN" sz="2400" b="1" kern="0" dirty="0">
                <a:latin typeface="Times New Roman" panose="02020603050405020304" pitchFamily="18" charset="0"/>
                <a:ea typeface="PMingLiU" panose="02020500000000000000" pitchFamily="18" charset="-120"/>
              </a:rPr>
              <a:t>f</a:t>
            </a:r>
            <a:r>
              <a:rPr lang="en-US" altLang="zh-CN" sz="2400" b="1" kern="0" dirty="0">
                <a:effectLst/>
                <a:latin typeface="Times New Roman" panose="02020603050405020304" pitchFamily="18" charset="0"/>
                <a:ea typeface="PMingLiU" panose="02020500000000000000" pitchFamily="18" charset="-120"/>
              </a:rPr>
              <a:t>unction:</a:t>
            </a:r>
            <a:r>
              <a:rPr lang="zh-CN" altLang="en-US" sz="2400" b="1" kern="0" dirty="0">
                <a:effectLst/>
                <a:latin typeface="Times New Roman" panose="02020603050405020304" pitchFamily="18" charset="0"/>
                <a:ea typeface="PMingLiU" panose="02020500000000000000" pitchFamily="18" charset="-120"/>
              </a:rPr>
              <a:t> </a:t>
            </a:r>
            <a:r>
              <a:rPr lang="en-US" altLang="zh-CN" sz="2400" b="1" kern="0" dirty="0">
                <a:effectLst/>
                <a:latin typeface="Times New Roman" panose="02020603050405020304" pitchFamily="18" charset="0"/>
                <a:ea typeface="PMingLiU" panose="02020500000000000000" pitchFamily="18" charset="-120"/>
              </a:rPr>
              <a:t>convert pixel values to probability distribution.</a:t>
            </a:r>
          </a:p>
          <a:p>
            <a:pPr marL="342900" indent="-342900">
              <a:buAutoNum type="arabicPeriod"/>
            </a:pPr>
            <a:r>
              <a:rPr lang="en-US" altLang="zh-CN" sz="2400" b="1" kern="0" dirty="0">
                <a:effectLst/>
                <a:latin typeface="Times New Roman" panose="02020603050405020304" pitchFamily="18" charset="0"/>
                <a:ea typeface="PMingLiU" panose="02020500000000000000" pitchFamily="18" charset="-120"/>
              </a:rPr>
              <a:t>Down sampling: reduce size of image.</a:t>
            </a:r>
          </a:p>
          <a:p>
            <a:pPr marL="342900" indent="-342900">
              <a:buAutoNum type="arabicPeriod"/>
            </a:pPr>
            <a:r>
              <a:rPr lang="en-US" altLang="zh-CN" sz="2400" b="1" kern="0" dirty="0">
                <a:latin typeface="Times New Roman" panose="02020603050405020304" pitchFamily="18" charset="0"/>
                <a:ea typeface="PMingLiU" panose="02020500000000000000" pitchFamily="18" charset="-120"/>
              </a:rPr>
              <a:t>Difference of Gaussian: use it to find extremums by derivation</a:t>
            </a:r>
            <a:endParaRPr lang="en-US" altLang="zh-CN" sz="2400" b="1" kern="0" dirty="0">
              <a:effectLst/>
              <a:latin typeface="Times New Roman" panose="02020603050405020304" pitchFamily="18" charset="0"/>
              <a:ea typeface="PMingLiU" panose="02020500000000000000" pitchFamily="18" charset="-120"/>
            </a:endParaRPr>
          </a:p>
          <a:p>
            <a:pPr marL="342900" indent="-342900">
              <a:buAutoNum type="arabicPeriod"/>
            </a:pPr>
            <a:r>
              <a:rPr lang="en-US" altLang="zh-CN" sz="2400" b="1" kern="0" dirty="0">
                <a:latin typeface="Times New Roman" panose="02020603050405020304" pitchFamily="18" charset="0"/>
                <a:ea typeface="PMingLiU" panose="02020500000000000000" pitchFamily="18" charset="-120"/>
              </a:rPr>
              <a:t>Extract BRIEF: Calculate direction and module of extremums.</a:t>
            </a:r>
          </a:p>
        </p:txBody>
      </p:sp>
      <p:sp>
        <p:nvSpPr>
          <p:cNvPr id="5" name="文本框 4">
            <a:extLst>
              <a:ext uri="{FF2B5EF4-FFF2-40B4-BE49-F238E27FC236}">
                <a16:creationId xmlns:a16="http://schemas.microsoft.com/office/drawing/2014/main" id="{154A9C7B-8275-5A14-DF57-E05500580394}"/>
              </a:ext>
            </a:extLst>
          </p:cNvPr>
          <p:cNvSpPr txBox="1"/>
          <p:nvPr/>
        </p:nvSpPr>
        <p:spPr bwMode="auto">
          <a:xfrm>
            <a:off x="396974" y="899706"/>
            <a:ext cx="8267632" cy="837473"/>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sz="3600" b="1" dirty="0">
                <a:sym typeface="+mn-lt"/>
              </a:rPr>
              <a:t>SIFT:</a:t>
            </a:r>
            <a:endParaRPr lang="en-US" altLang="zh-CN" sz="3600" b="1" dirty="0">
              <a:solidFill>
                <a:schemeClr val="tx1">
                  <a:lumMod val="65000"/>
                  <a:lumOff val="35000"/>
                </a:schemeClr>
              </a:solidFill>
              <a:cs typeface="+mn-ea"/>
              <a:sym typeface="+mn-lt"/>
            </a:endParaRPr>
          </a:p>
        </p:txBody>
      </p:sp>
      <p:pic>
        <p:nvPicPr>
          <p:cNvPr id="7" name="图片 6">
            <a:extLst>
              <a:ext uri="{FF2B5EF4-FFF2-40B4-BE49-F238E27FC236}">
                <a16:creationId xmlns:a16="http://schemas.microsoft.com/office/drawing/2014/main" id="{61125AAA-5340-42B0-35C2-B0B94C91D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9302" y="2107998"/>
            <a:ext cx="4024127" cy="2252692"/>
          </a:xfrm>
          <a:prstGeom prst="rect">
            <a:avLst/>
          </a:prstGeom>
        </p:spPr>
      </p:pic>
    </p:spTree>
    <p:extLst>
      <p:ext uri="{BB962C8B-B14F-4D97-AF65-F5344CB8AC3E}">
        <p14:creationId xmlns:p14="http://schemas.microsoft.com/office/powerpoint/2010/main" val="1149491544"/>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92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-1</a:t>
            </a:r>
            <a:endParaRPr kumimoji="1" lang="zh-CN" altLang="en-US" sz="1400" dirty="0">
              <a:solidFill>
                <a:schemeClr val="bg1"/>
              </a:solidFill>
              <a:cs typeface="+mn-ea"/>
              <a:sym typeface="+mn-lt"/>
            </a:endParaRPr>
          </a:p>
        </p:txBody>
      </p:sp>
      <p:sp>
        <p:nvSpPr>
          <p:cNvPr id="8" name="文本框 7"/>
          <p:cNvSpPr txBox="1"/>
          <p:nvPr/>
        </p:nvSpPr>
        <p:spPr>
          <a:xfrm>
            <a:off x="2370856" y="4779797"/>
            <a:ext cx="869149" cy="307777"/>
          </a:xfrm>
          <a:prstGeom prst="rect">
            <a:avLst/>
          </a:prstGeom>
          <a:noFill/>
        </p:spPr>
        <p:txBody>
          <a:bodyPr wrap="none" rtlCol="0">
            <a:spAutoFit/>
          </a:bodyPr>
          <a:lstStyle/>
          <a:p>
            <a:r>
              <a:rPr kumimoji="1" lang="zh-CN" altLang="en-US" sz="1400" dirty="0">
                <a:solidFill>
                  <a:schemeClr val="bg1"/>
                </a:solidFill>
                <a:cs typeface="+mn-ea"/>
                <a:sym typeface="+mn-lt"/>
              </a:rPr>
              <a:t>流程明</a:t>
            </a:r>
            <a:r>
              <a:rPr kumimoji="1" lang="en-US" altLang="zh-CN" sz="1400" dirty="0">
                <a:solidFill>
                  <a:schemeClr val="bg1"/>
                </a:solidFill>
                <a:cs typeface="+mn-ea"/>
                <a:sym typeface="+mn-lt"/>
              </a:rPr>
              <a:t>-2</a:t>
            </a:r>
            <a:endParaRPr kumimoji="1" lang="zh-CN" altLang="en-US" sz="1400" dirty="0">
              <a:solidFill>
                <a:schemeClr val="bg1"/>
              </a:solidFill>
              <a:cs typeface="+mn-ea"/>
              <a:sym typeface="+mn-lt"/>
            </a:endParaRPr>
          </a:p>
        </p:txBody>
      </p:sp>
      <p:sp>
        <p:nvSpPr>
          <p:cNvPr id="10" name="文本框 9"/>
          <p:cNvSpPr txBox="1"/>
          <p:nvPr/>
        </p:nvSpPr>
        <p:spPr>
          <a:xfrm>
            <a:off x="37424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-3</a:t>
            </a:r>
            <a:endParaRPr kumimoji="1" lang="zh-CN" altLang="en-US" sz="1400" dirty="0">
              <a:solidFill>
                <a:schemeClr val="bg1"/>
              </a:solidFill>
              <a:cs typeface="+mn-ea"/>
              <a:sym typeface="+mn-lt"/>
            </a:endParaRPr>
          </a:p>
        </p:txBody>
      </p:sp>
      <p:sp>
        <p:nvSpPr>
          <p:cNvPr id="12" name="文本框 11"/>
          <p:cNvSpPr txBox="1"/>
          <p:nvPr/>
        </p:nvSpPr>
        <p:spPr>
          <a:xfrm>
            <a:off x="5114056" y="4779797"/>
            <a:ext cx="1087157" cy="307777"/>
          </a:xfrm>
          <a:prstGeom prst="rect">
            <a:avLst/>
          </a:prstGeom>
          <a:noFill/>
        </p:spPr>
        <p:txBody>
          <a:bodyPr wrap="none" rtlCol="0">
            <a:spAutoFit/>
          </a:bodyPr>
          <a:lstStyle/>
          <a:p>
            <a:r>
              <a:rPr kumimoji="1" lang="zh-CN" altLang="en-US" sz="1400">
                <a:solidFill>
                  <a:schemeClr val="bg1"/>
                </a:solidFill>
                <a:cs typeface="+mn-ea"/>
                <a:sym typeface="+mn-lt"/>
              </a:rPr>
              <a:t>流程说明</a:t>
            </a:r>
            <a:r>
              <a:rPr kumimoji="1" lang="en-US" altLang="zh-CN" sz="1400">
                <a:solidFill>
                  <a:schemeClr val="bg1"/>
                </a:solidFill>
                <a:cs typeface="+mn-ea"/>
                <a:sym typeface="+mn-lt"/>
              </a:rPr>
              <a:t>-4</a:t>
            </a:r>
            <a:endParaRPr kumimoji="1" lang="zh-CN" altLang="en-US" sz="1400">
              <a:solidFill>
                <a:schemeClr val="bg1"/>
              </a:solidFill>
              <a:cs typeface="+mn-ea"/>
              <a:sym typeface="+mn-lt"/>
            </a:endParaRPr>
          </a:p>
        </p:txBody>
      </p:sp>
      <p:grpSp>
        <p:nvGrpSpPr>
          <p:cNvPr id="18" name="组合 17"/>
          <p:cNvGrpSpPr/>
          <p:nvPr/>
        </p:nvGrpSpPr>
        <p:grpSpPr>
          <a:xfrm>
            <a:off x="409834" y="224524"/>
            <a:ext cx="2869620" cy="892552"/>
            <a:chOff x="198870" y="91385"/>
            <a:chExt cx="2869620" cy="892552"/>
          </a:xfrm>
        </p:grpSpPr>
        <p:sp>
          <p:nvSpPr>
            <p:cNvPr id="19" name="椭圆 14"/>
            <p:cNvSpPr/>
            <p:nvPr/>
          </p:nvSpPr>
          <p:spPr>
            <a:xfrm rot="21283918">
              <a:off x="198870" y="204059"/>
              <a:ext cx="386147" cy="297873"/>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597877" y="91385"/>
              <a:ext cx="2470613" cy="892552"/>
            </a:xfrm>
            <a:prstGeom prst="rect">
              <a:avLst/>
            </a:prstGeom>
            <a:noFill/>
          </p:spPr>
          <p:txBody>
            <a:bodyPr wrap="none" rtlCol="0">
              <a:spAutoFit/>
            </a:bodyPr>
            <a:lstStyle/>
            <a:p>
              <a:r>
                <a:rPr lang="en-US" altLang="zh-CN"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Feature points</a:t>
              </a:r>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a:p>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sp>
        <p:nvSpPr>
          <p:cNvPr id="4" name="文本框 3">
            <a:extLst>
              <a:ext uri="{FF2B5EF4-FFF2-40B4-BE49-F238E27FC236}">
                <a16:creationId xmlns:a16="http://schemas.microsoft.com/office/drawing/2014/main" id="{80417EDE-1E9D-B197-6568-15800703EAE4}"/>
              </a:ext>
            </a:extLst>
          </p:cNvPr>
          <p:cNvSpPr txBox="1"/>
          <p:nvPr/>
        </p:nvSpPr>
        <p:spPr>
          <a:xfrm>
            <a:off x="396974" y="1913793"/>
            <a:ext cx="11170301" cy="1938992"/>
          </a:xfrm>
          <a:prstGeom prst="rect">
            <a:avLst/>
          </a:prstGeom>
          <a:noFill/>
        </p:spPr>
        <p:txBody>
          <a:bodyPr wrap="square">
            <a:spAutoFit/>
          </a:bodyPr>
          <a:lstStyle/>
          <a:p>
            <a:pPr marL="342900" indent="-342900">
              <a:buAutoNum type="arabicPeriod"/>
            </a:pPr>
            <a:r>
              <a:rPr lang="en-US" altLang="zh-CN" sz="2400" b="1" kern="0" dirty="0">
                <a:latin typeface="Times New Roman" panose="02020603050405020304" pitchFamily="18" charset="0"/>
                <a:ea typeface="PMingLiU" panose="02020500000000000000" pitchFamily="18" charset="-120"/>
              </a:rPr>
              <a:t>Find FAST feature: centered on a point, use a radius to find its neighbors. If there are enough neighbors are in range of a threshold, it is ORB feature point.</a:t>
            </a:r>
            <a:endParaRPr lang="en-US" altLang="zh-CN" sz="2400" b="1" kern="0" dirty="0">
              <a:effectLst/>
              <a:latin typeface="Times New Roman" panose="02020603050405020304" pitchFamily="18" charset="0"/>
              <a:ea typeface="PMingLiU" panose="02020500000000000000" pitchFamily="18" charset="-120"/>
            </a:endParaRPr>
          </a:p>
          <a:p>
            <a:pPr marL="342900" indent="-342900">
              <a:buAutoNum type="arabicPeriod"/>
            </a:pPr>
            <a:r>
              <a:rPr lang="en-US" altLang="zh-CN" sz="2400" b="1" kern="0" dirty="0">
                <a:latin typeface="Times New Roman" panose="02020603050405020304" pitchFamily="18" charset="0"/>
                <a:ea typeface="PMingLiU" panose="02020500000000000000" pitchFamily="18" charset="-120"/>
              </a:rPr>
              <a:t>Grayscale centroid: make ORB stay unchanged when rotating.</a:t>
            </a:r>
            <a:endParaRPr lang="en-US" altLang="zh-CN" sz="2400" b="1" kern="0" dirty="0">
              <a:effectLst/>
              <a:latin typeface="Times New Roman" panose="02020603050405020304" pitchFamily="18" charset="0"/>
              <a:ea typeface="PMingLiU" panose="02020500000000000000" pitchFamily="18" charset="-120"/>
            </a:endParaRPr>
          </a:p>
          <a:p>
            <a:pPr marL="342900" indent="-342900">
              <a:buAutoNum type="arabicPeriod"/>
            </a:pPr>
            <a:r>
              <a:rPr lang="en-US" altLang="zh-CN" sz="2400" b="1" kern="0" dirty="0">
                <a:effectLst/>
                <a:latin typeface="Times New Roman" panose="02020603050405020304" pitchFamily="18" charset="0"/>
                <a:ea typeface="PMingLiU" panose="02020500000000000000" pitchFamily="18" charset="-120"/>
              </a:rPr>
              <a:t>Image pyramid</a:t>
            </a:r>
            <a:r>
              <a:rPr lang="en-US" altLang="zh-CN" sz="2400" b="1" kern="0" dirty="0">
                <a:latin typeface="Times New Roman" panose="02020603050405020304" pitchFamily="18" charset="0"/>
                <a:ea typeface="PMingLiU" panose="02020500000000000000" pitchFamily="18" charset="-120"/>
              </a:rPr>
              <a:t>: make ORB stay unchanged  when zooming.</a:t>
            </a:r>
          </a:p>
          <a:p>
            <a:pPr marL="342900" indent="-342900">
              <a:buAutoNum type="arabicPeriod"/>
            </a:pPr>
            <a:r>
              <a:rPr lang="en-US" altLang="zh-CN" sz="2400" b="1" kern="0" dirty="0">
                <a:latin typeface="Times New Roman" panose="02020603050405020304" pitchFamily="18" charset="0"/>
                <a:ea typeface="PMingLiU" panose="02020500000000000000" pitchFamily="18" charset="-120"/>
              </a:rPr>
              <a:t>Extract BRIEF.</a:t>
            </a:r>
            <a:endParaRPr lang="en-US" altLang="zh-CN" sz="2400" b="1" kern="0" dirty="0">
              <a:effectLst/>
              <a:latin typeface="Times New Roman" panose="02020603050405020304" pitchFamily="18" charset="0"/>
              <a:ea typeface="PMingLiU" panose="02020500000000000000" pitchFamily="18" charset="-120"/>
            </a:endParaRPr>
          </a:p>
        </p:txBody>
      </p:sp>
      <p:sp>
        <p:nvSpPr>
          <p:cNvPr id="5" name="文本框 4">
            <a:extLst>
              <a:ext uri="{FF2B5EF4-FFF2-40B4-BE49-F238E27FC236}">
                <a16:creationId xmlns:a16="http://schemas.microsoft.com/office/drawing/2014/main" id="{154A9C7B-8275-5A14-DF57-E05500580394}"/>
              </a:ext>
            </a:extLst>
          </p:cNvPr>
          <p:cNvSpPr txBox="1"/>
          <p:nvPr/>
        </p:nvSpPr>
        <p:spPr bwMode="auto">
          <a:xfrm>
            <a:off x="396974" y="899706"/>
            <a:ext cx="8267632" cy="837473"/>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sz="3600" b="1" dirty="0">
                <a:sym typeface="+mn-lt"/>
              </a:rPr>
              <a:t>ORB:</a:t>
            </a:r>
            <a:endParaRPr lang="en-US" altLang="zh-CN" sz="3600" b="1" dirty="0">
              <a:solidFill>
                <a:schemeClr val="tx1">
                  <a:lumMod val="65000"/>
                  <a:lumOff val="35000"/>
                </a:schemeClr>
              </a:solidFill>
              <a:cs typeface="+mn-ea"/>
              <a:sym typeface="+mn-lt"/>
            </a:endParaRPr>
          </a:p>
        </p:txBody>
      </p:sp>
      <p:pic>
        <p:nvPicPr>
          <p:cNvPr id="3" name="图片 2" descr="电脑萤幕&#10;&#10;中度可信度描述已自动生成">
            <a:extLst>
              <a:ext uri="{FF2B5EF4-FFF2-40B4-BE49-F238E27FC236}">
                <a16:creationId xmlns:a16="http://schemas.microsoft.com/office/drawing/2014/main" id="{9C745823-BAC9-30B1-2176-D80F53E651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2389" y="3755973"/>
            <a:ext cx="3015868" cy="2309380"/>
          </a:xfrm>
          <a:prstGeom prst="rect">
            <a:avLst/>
          </a:prstGeom>
        </p:spPr>
      </p:pic>
      <p:pic>
        <p:nvPicPr>
          <p:cNvPr id="2" name="图片 1" descr="图表&#10;&#10;描述已自动生成">
            <a:extLst>
              <a:ext uri="{FF2B5EF4-FFF2-40B4-BE49-F238E27FC236}">
                <a16:creationId xmlns:a16="http://schemas.microsoft.com/office/drawing/2014/main" id="{492D8637-DDFD-5BF8-7126-FA02970A4284}"/>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2343589" y="4039867"/>
            <a:ext cx="2295283" cy="2025486"/>
          </a:xfrm>
          <a:prstGeom prst="rect">
            <a:avLst/>
          </a:prstGeom>
          <a:noFill/>
          <a:ln>
            <a:noFill/>
          </a:ln>
        </p:spPr>
      </p:pic>
    </p:spTree>
    <p:extLst>
      <p:ext uri="{BB962C8B-B14F-4D97-AF65-F5344CB8AC3E}">
        <p14:creationId xmlns:p14="http://schemas.microsoft.com/office/powerpoint/2010/main" val="1471569979"/>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92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-1</a:t>
            </a:r>
            <a:endParaRPr kumimoji="1" lang="zh-CN" altLang="en-US" sz="1400" dirty="0">
              <a:solidFill>
                <a:schemeClr val="bg1"/>
              </a:solidFill>
              <a:cs typeface="+mn-ea"/>
              <a:sym typeface="+mn-lt"/>
            </a:endParaRPr>
          </a:p>
        </p:txBody>
      </p:sp>
      <p:sp>
        <p:nvSpPr>
          <p:cNvPr id="8" name="文本框 7"/>
          <p:cNvSpPr txBox="1"/>
          <p:nvPr/>
        </p:nvSpPr>
        <p:spPr>
          <a:xfrm>
            <a:off x="2370856" y="4779797"/>
            <a:ext cx="869149" cy="307777"/>
          </a:xfrm>
          <a:prstGeom prst="rect">
            <a:avLst/>
          </a:prstGeom>
          <a:noFill/>
        </p:spPr>
        <p:txBody>
          <a:bodyPr wrap="none" rtlCol="0">
            <a:spAutoFit/>
          </a:bodyPr>
          <a:lstStyle/>
          <a:p>
            <a:r>
              <a:rPr kumimoji="1" lang="zh-CN" altLang="en-US" sz="1400" dirty="0">
                <a:solidFill>
                  <a:schemeClr val="bg1"/>
                </a:solidFill>
                <a:cs typeface="+mn-ea"/>
                <a:sym typeface="+mn-lt"/>
              </a:rPr>
              <a:t>流程明</a:t>
            </a:r>
            <a:r>
              <a:rPr kumimoji="1" lang="en-US" altLang="zh-CN" sz="1400" dirty="0">
                <a:solidFill>
                  <a:schemeClr val="bg1"/>
                </a:solidFill>
                <a:cs typeface="+mn-ea"/>
                <a:sym typeface="+mn-lt"/>
              </a:rPr>
              <a:t>-2</a:t>
            </a:r>
            <a:endParaRPr kumimoji="1" lang="zh-CN" altLang="en-US" sz="1400" dirty="0">
              <a:solidFill>
                <a:schemeClr val="bg1"/>
              </a:solidFill>
              <a:cs typeface="+mn-ea"/>
              <a:sym typeface="+mn-lt"/>
            </a:endParaRPr>
          </a:p>
        </p:txBody>
      </p:sp>
      <p:sp>
        <p:nvSpPr>
          <p:cNvPr id="10" name="文本框 9"/>
          <p:cNvSpPr txBox="1"/>
          <p:nvPr/>
        </p:nvSpPr>
        <p:spPr>
          <a:xfrm>
            <a:off x="37424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-3</a:t>
            </a:r>
            <a:endParaRPr kumimoji="1" lang="zh-CN" altLang="en-US" sz="1400" dirty="0">
              <a:solidFill>
                <a:schemeClr val="bg1"/>
              </a:solidFill>
              <a:cs typeface="+mn-ea"/>
              <a:sym typeface="+mn-lt"/>
            </a:endParaRPr>
          </a:p>
        </p:txBody>
      </p:sp>
      <p:sp>
        <p:nvSpPr>
          <p:cNvPr id="12" name="文本框 11"/>
          <p:cNvSpPr txBox="1"/>
          <p:nvPr/>
        </p:nvSpPr>
        <p:spPr>
          <a:xfrm>
            <a:off x="5114056" y="4779797"/>
            <a:ext cx="1087157" cy="307777"/>
          </a:xfrm>
          <a:prstGeom prst="rect">
            <a:avLst/>
          </a:prstGeom>
          <a:noFill/>
        </p:spPr>
        <p:txBody>
          <a:bodyPr wrap="none" rtlCol="0">
            <a:spAutoFit/>
          </a:bodyPr>
          <a:lstStyle/>
          <a:p>
            <a:r>
              <a:rPr kumimoji="1" lang="zh-CN" altLang="en-US" sz="1400">
                <a:solidFill>
                  <a:schemeClr val="bg1"/>
                </a:solidFill>
                <a:cs typeface="+mn-ea"/>
                <a:sym typeface="+mn-lt"/>
              </a:rPr>
              <a:t>流程说明</a:t>
            </a:r>
            <a:r>
              <a:rPr kumimoji="1" lang="en-US" altLang="zh-CN" sz="1400">
                <a:solidFill>
                  <a:schemeClr val="bg1"/>
                </a:solidFill>
                <a:cs typeface="+mn-ea"/>
                <a:sym typeface="+mn-lt"/>
              </a:rPr>
              <a:t>-4</a:t>
            </a:r>
            <a:endParaRPr kumimoji="1" lang="zh-CN" altLang="en-US" sz="1400">
              <a:solidFill>
                <a:schemeClr val="bg1"/>
              </a:solidFill>
              <a:cs typeface="+mn-ea"/>
              <a:sym typeface="+mn-lt"/>
            </a:endParaRPr>
          </a:p>
        </p:txBody>
      </p:sp>
      <p:grpSp>
        <p:nvGrpSpPr>
          <p:cNvPr id="18" name="组合 17"/>
          <p:cNvGrpSpPr/>
          <p:nvPr/>
        </p:nvGrpSpPr>
        <p:grpSpPr>
          <a:xfrm>
            <a:off x="409834" y="224524"/>
            <a:ext cx="4463068" cy="892552"/>
            <a:chOff x="198870" y="91385"/>
            <a:chExt cx="4463068" cy="892552"/>
          </a:xfrm>
        </p:grpSpPr>
        <p:sp>
          <p:nvSpPr>
            <p:cNvPr id="19" name="椭圆 14"/>
            <p:cNvSpPr/>
            <p:nvPr/>
          </p:nvSpPr>
          <p:spPr>
            <a:xfrm rot="21283918">
              <a:off x="198870" y="204059"/>
              <a:ext cx="386147" cy="297873"/>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597877" y="91385"/>
              <a:ext cx="4064061" cy="892552"/>
            </a:xfrm>
            <a:prstGeom prst="rect">
              <a:avLst/>
            </a:prstGeom>
            <a:noFill/>
          </p:spPr>
          <p:txBody>
            <a:bodyPr wrap="none" rtlCol="0">
              <a:spAutoFit/>
            </a:bodyPr>
            <a:lstStyle/>
            <a:p>
              <a:r>
                <a:rPr lang="en-US" altLang="zh-CN"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Feature points matching</a:t>
              </a:r>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a:p>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sp>
        <p:nvSpPr>
          <p:cNvPr id="4" name="文本框 3">
            <a:extLst>
              <a:ext uri="{FF2B5EF4-FFF2-40B4-BE49-F238E27FC236}">
                <a16:creationId xmlns:a16="http://schemas.microsoft.com/office/drawing/2014/main" id="{80417EDE-1E9D-B197-6568-15800703EAE4}"/>
              </a:ext>
            </a:extLst>
          </p:cNvPr>
          <p:cNvSpPr txBox="1"/>
          <p:nvPr/>
        </p:nvSpPr>
        <p:spPr>
          <a:xfrm>
            <a:off x="378571" y="1895516"/>
            <a:ext cx="7229592" cy="1569660"/>
          </a:xfrm>
          <a:prstGeom prst="rect">
            <a:avLst/>
          </a:prstGeom>
          <a:noFill/>
        </p:spPr>
        <p:txBody>
          <a:bodyPr wrap="square">
            <a:spAutoFit/>
          </a:bodyPr>
          <a:lstStyle/>
          <a:p>
            <a:pPr marL="342900" indent="-342900">
              <a:buAutoNum type="arabicPeriod"/>
            </a:pPr>
            <a:r>
              <a:rPr lang="en-US" altLang="zh-CN" sz="2400" b="1" kern="0" dirty="0">
                <a:latin typeface="Times New Roman" panose="02020603050405020304" pitchFamily="18" charset="0"/>
                <a:ea typeface="PMingLiU" panose="02020500000000000000" pitchFamily="18" charset="-120"/>
              </a:rPr>
              <a:t>FLANN randomly constructs many k-d Tree, which splits an image into many blocks based on two dimensional binary search.</a:t>
            </a:r>
          </a:p>
          <a:p>
            <a:pPr marL="342900" indent="-342900">
              <a:buAutoNum type="arabicPeriod"/>
            </a:pPr>
            <a:r>
              <a:rPr lang="en-US" altLang="zh-CN" sz="2400" b="1" kern="0" dirty="0">
                <a:latin typeface="Times New Roman" panose="02020603050405020304" pitchFamily="18" charset="0"/>
                <a:ea typeface="PMingLiU" panose="02020500000000000000" pitchFamily="18" charset="-120"/>
              </a:rPr>
              <a:t>Searches the tree nodes to match each BRIEF.</a:t>
            </a:r>
          </a:p>
        </p:txBody>
      </p:sp>
      <p:sp>
        <p:nvSpPr>
          <p:cNvPr id="5" name="文本框 4">
            <a:extLst>
              <a:ext uri="{FF2B5EF4-FFF2-40B4-BE49-F238E27FC236}">
                <a16:creationId xmlns:a16="http://schemas.microsoft.com/office/drawing/2014/main" id="{154A9C7B-8275-5A14-DF57-E05500580394}"/>
              </a:ext>
            </a:extLst>
          </p:cNvPr>
          <p:cNvSpPr txBox="1"/>
          <p:nvPr/>
        </p:nvSpPr>
        <p:spPr bwMode="auto">
          <a:xfrm>
            <a:off x="396974" y="899706"/>
            <a:ext cx="8267632" cy="837473"/>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sz="3600" b="1" dirty="0">
                <a:sym typeface="+mn-lt"/>
              </a:rPr>
              <a:t>FLANN :</a:t>
            </a:r>
            <a:endParaRPr lang="en-US" altLang="zh-CN" sz="3600" b="1" dirty="0">
              <a:solidFill>
                <a:schemeClr val="tx1">
                  <a:lumMod val="65000"/>
                  <a:lumOff val="35000"/>
                </a:schemeClr>
              </a:solidFill>
              <a:cs typeface="+mn-ea"/>
              <a:sym typeface="+mn-lt"/>
            </a:endParaRPr>
          </a:p>
        </p:txBody>
      </p:sp>
      <p:pic>
        <p:nvPicPr>
          <p:cNvPr id="2" name="图片 1" descr="形状&#10;&#10;描述已自动生成">
            <a:extLst>
              <a:ext uri="{FF2B5EF4-FFF2-40B4-BE49-F238E27FC236}">
                <a16:creationId xmlns:a16="http://schemas.microsoft.com/office/drawing/2014/main" id="{325B1FE2-BA7A-E5F2-38F7-DA3D01AD4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88374" y="3469680"/>
            <a:ext cx="4918376" cy="3041306"/>
          </a:xfrm>
          <a:prstGeom prst="rect">
            <a:avLst/>
          </a:prstGeom>
        </p:spPr>
      </p:pic>
      <p:pic>
        <p:nvPicPr>
          <p:cNvPr id="9" name="图片 8">
            <a:extLst>
              <a:ext uri="{FF2B5EF4-FFF2-40B4-BE49-F238E27FC236}">
                <a16:creationId xmlns:a16="http://schemas.microsoft.com/office/drawing/2014/main" id="{0BCDA723-1BFC-FF28-9878-E6A5D0E04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621" y="3846973"/>
            <a:ext cx="2079819" cy="2243508"/>
          </a:xfrm>
          <a:prstGeom prst="rect">
            <a:avLst/>
          </a:prstGeom>
        </p:spPr>
      </p:pic>
      <p:sp>
        <p:nvSpPr>
          <p:cNvPr id="7" name="文本框 6">
            <a:extLst>
              <a:ext uri="{FF2B5EF4-FFF2-40B4-BE49-F238E27FC236}">
                <a16:creationId xmlns:a16="http://schemas.microsoft.com/office/drawing/2014/main" id="{EF8CB440-029F-A3BA-C79F-F40023FDFBE4}"/>
              </a:ext>
            </a:extLst>
          </p:cNvPr>
          <p:cNvSpPr txBox="1"/>
          <p:nvPr/>
        </p:nvSpPr>
        <p:spPr>
          <a:xfrm>
            <a:off x="2175413" y="6141654"/>
            <a:ext cx="1178483" cy="369332"/>
          </a:xfrm>
          <a:prstGeom prst="rect">
            <a:avLst/>
          </a:prstGeom>
          <a:noFill/>
        </p:spPr>
        <p:txBody>
          <a:bodyPr wrap="square">
            <a:spAutoFit/>
          </a:bodyPr>
          <a:lstStyle/>
          <a:p>
            <a:r>
              <a:rPr lang="en-US" altLang="zh-CN" dirty="0"/>
              <a:t>K-means </a:t>
            </a:r>
            <a:endParaRPr lang="zh-CN" altLang="en-US" dirty="0"/>
          </a:p>
        </p:txBody>
      </p:sp>
      <p:sp>
        <p:nvSpPr>
          <p:cNvPr id="11" name="文本框 10">
            <a:extLst>
              <a:ext uri="{FF2B5EF4-FFF2-40B4-BE49-F238E27FC236}">
                <a16:creationId xmlns:a16="http://schemas.microsoft.com/office/drawing/2014/main" id="{D3E20A6A-F096-2080-EFC3-19FF12E57861}"/>
              </a:ext>
            </a:extLst>
          </p:cNvPr>
          <p:cNvSpPr txBox="1"/>
          <p:nvPr/>
        </p:nvSpPr>
        <p:spPr>
          <a:xfrm>
            <a:off x="7093789" y="6141654"/>
            <a:ext cx="1178483" cy="369332"/>
          </a:xfrm>
          <a:prstGeom prst="rect">
            <a:avLst/>
          </a:prstGeom>
          <a:noFill/>
        </p:spPr>
        <p:txBody>
          <a:bodyPr wrap="square">
            <a:spAutoFit/>
          </a:bodyPr>
          <a:lstStyle/>
          <a:p>
            <a:r>
              <a:rPr lang="en-US" altLang="zh-CN" dirty="0"/>
              <a:t>K-d Tree </a:t>
            </a:r>
            <a:endParaRPr lang="zh-CN" altLang="en-US" dirty="0"/>
          </a:p>
        </p:txBody>
      </p:sp>
    </p:spTree>
    <p:extLst>
      <p:ext uri="{BB962C8B-B14F-4D97-AF65-F5344CB8AC3E}">
        <p14:creationId xmlns:p14="http://schemas.microsoft.com/office/powerpoint/2010/main" val="610348325"/>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92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-1</a:t>
            </a:r>
            <a:endParaRPr kumimoji="1" lang="zh-CN" altLang="en-US" sz="1400" dirty="0">
              <a:solidFill>
                <a:schemeClr val="bg1"/>
              </a:solidFill>
              <a:cs typeface="+mn-ea"/>
              <a:sym typeface="+mn-lt"/>
            </a:endParaRPr>
          </a:p>
        </p:txBody>
      </p:sp>
      <p:sp>
        <p:nvSpPr>
          <p:cNvPr id="8" name="文本框 7"/>
          <p:cNvSpPr txBox="1"/>
          <p:nvPr/>
        </p:nvSpPr>
        <p:spPr>
          <a:xfrm>
            <a:off x="2370856" y="4779797"/>
            <a:ext cx="869149" cy="307777"/>
          </a:xfrm>
          <a:prstGeom prst="rect">
            <a:avLst/>
          </a:prstGeom>
          <a:noFill/>
        </p:spPr>
        <p:txBody>
          <a:bodyPr wrap="none" rtlCol="0">
            <a:spAutoFit/>
          </a:bodyPr>
          <a:lstStyle/>
          <a:p>
            <a:r>
              <a:rPr kumimoji="1" lang="zh-CN" altLang="en-US" sz="1400" dirty="0">
                <a:solidFill>
                  <a:schemeClr val="bg1"/>
                </a:solidFill>
                <a:cs typeface="+mn-ea"/>
                <a:sym typeface="+mn-lt"/>
              </a:rPr>
              <a:t>流程明</a:t>
            </a:r>
            <a:r>
              <a:rPr kumimoji="1" lang="en-US" altLang="zh-CN" sz="1400" dirty="0">
                <a:solidFill>
                  <a:schemeClr val="bg1"/>
                </a:solidFill>
                <a:cs typeface="+mn-ea"/>
                <a:sym typeface="+mn-lt"/>
              </a:rPr>
              <a:t>-2</a:t>
            </a:r>
            <a:endParaRPr kumimoji="1" lang="zh-CN" altLang="en-US" sz="1400" dirty="0">
              <a:solidFill>
                <a:schemeClr val="bg1"/>
              </a:solidFill>
              <a:cs typeface="+mn-ea"/>
              <a:sym typeface="+mn-lt"/>
            </a:endParaRPr>
          </a:p>
        </p:txBody>
      </p:sp>
      <p:sp>
        <p:nvSpPr>
          <p:cNvPr id="10" name="文本框 9"/>
          <p:cNvSpPr txBox="1"/>
          <p:nvPr/>
        </p:nvSpPr>
        <p:spPr>
          <a:xfrm>
            <a:off x="37424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-3</a:t>
            </a:r>
            <a:endParaRPr kumimoji="1" lang="zh-CN" altLang="en-US" sz="1400" dirty="0">
              <a:solidFill>
                <a:schemeClr val="bg1"/>
              </a:solidFill>
              <a:cs typeface="+mn-ea"/>
              <a:sym typeface="+mn-lt"/>
            </a:endParaRPr>
          </a:p>
        </p:txBody>
      </p:sp>
      <p:sp>
        <p:nvSpPr>
          <p:cNvPr id="12" name="文本框 11"/>
          <p:cNvSpPr txBox="1"/>
          <p:nvPr/>
        </p:nvSpPr>
        <p:spPr>
          <a:xfrm>
            <a:off x="5114056" y="4779797"/>
            <a:ext cx="1087157" cy="307777"/>
          </a:xfrm>
          <a:prstGeom prst="rect">
            <a:avLst/>
          </a:prstGeom>
          <a:noFill/>
        </p:spPr>
        <p:txBody>
          <a:bodyPr wrap="none" rtlCol="0">
            <a:spAutoFit/>
          </a:bodyPr>
          <a:lstStyle/>
          <a:p>
            <a:r>
              <a:rPr kumimoji="1" lang="zh-CN" altLang="en-US" sz="1400">
                <a:solidFill>
                  <a:schemeClr val="bg1"/>
                </a:solidFill>
                <a:cs typeface="+mn-ea"/>
                <a:sym typeface="+mn-lt"/>
              </a:rPr>
              <a:t>流程说明</a:t>
            </a:r>
            <a:r>
              <a:rPr kumimoji="1" lang="en-US" altLang="zh-CN" sz="1400">
                <a:solidFill>
                  <a:schemeClr val="bg1"/>
                </a:solidFill>
                <a:cs typeface="+mn-ea"/>
                <a:sym typeface="+mn-lt"/>
              </a:rPr>
              <a:t>-4</a:t>
            </a:r>
            <a:endParaRPr kumimoji="1" lang="zh-CN" altLang="en-US" sz="1400">
              <a:solidFill>
                <a:schemeClr val="bg1"/>
              </a:solidFill>
              <a:cs typeface="+mn-ea"/>
              <a:sym typeface="+mn-lt"/>
            </a:endParaRPr>
          </a:p>
        </p:txBody>
      </p:sp>
      <p:grpSp>
        <p:nvGrpSpPr>
          <p:cNvPr id="18" name="组合 17"/>
          <p:cNvGrpSpPr/>
          <p:nvPr/>
        </p:nvGrpSpPr>
        <p:grpSpPr>
          <a:xfrm>
            <a:off x="409834" y="224524"/>
            <a:ext cx="4917167" cy="892552"/>
            <a:chOff x="198870" y="91385"/>
            <a:chExt cx="4917167" cy="892552"/>
          </a:xfrm>
        </p:grpSpPr>
        <p:sp>
          <p:nvSpPr>
            <p:cNvPr id="19" name="椭圆 14"/>
            <p:cNvSpPr/>
            <p:nvPr/>
          </p:nvSpPr>
          <p:spPr>
            <a:xfrm rot="21283918">
              <a:off x="198870" y="204059"/>
              <a:ext cx="386147" cy="297873"/>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597877" y="91385"/>
              <a:ext cx="4518160" cy="892552"/>
            </a:xfrm>
            <a:prstGeom prst="rect">
              <a:avLst/>
            </a:prstGeom>
            <a:noFill/>
          </p:spPr>
          <p:txBody>
            <a:bodyPr wrap="none" rtlCol="0">
              <a:spAutoFit/>
            </a:bodyPr>
            <a:lstStyle/>
            <a:p>
              <a:r>
                <a:rPr lang="en-US" altLang="zh-CN" sz="2600" dirty="0">
                  <a:solidFill>
                    <a:schemeClr val="tx1">
                      <a:lumMod val="85000"/>
                      <a:lumOff val="15000"/>
                    </a:schemeClr>
                  </a:solidFill>
                  <a:ea typeface="思源宋体 CN Heavy" panose="02020900000000000000" pitchFamily="18" charset="-122"/>
                  <a:cs typeface="+mn-ea"/>
                </a:rPr>
                <a:t>Frame Align and Transformation</a:t>
              </a:r>
              <a:endParaRPr lang="zh-CN" altLang="en-US" sz="2600" dirty="0">
                <a:solidFill>
                  <a:schemeClr val="tx1">
                    <a:lumMod val="85000"/>
                    <a:lumOff val="15000"/>
                  </a:schemeClr>
                </a:solidFill>
                <a:ea typeface="思源宋体 CN Heavy" panose="02020900000000000000" pitchFamily="18" charset="-122"/>
                <a:cs typeface="+mn-ea"/>
                <a:sym typeface="+mn-lt"/>
              </a:endParaRPr>
            </a:p>
            <a:p>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sp>
        <p:nvSpPr>
          <p:cNvPr id="4" name="文本框 3">
            <a:extLst>
              <a:ext uri="{FF2B5EF4-FFF2-40B4-BE49-F238E27FC236}">
                <a16:creationId xmlns:a16="http://schemas.microsoft.com/office/drawing/2014/main" id="{80417EDE-1E9D-B197-6568-15800703EAE4}"/>
              </a:ext>
            </a:extLst>
          </p:cNvPr>
          <p:cNvSpPr txBox="1"/>
          <p:nvPr/>
        </p:nvSpPr>
        <p:spPr>
          <a:xfrm>
            <a:off x="378570" y="1895516"/>
            <a:ext cx="7851029" cy="2677656"/>
          </a:xfrm>
          <a:prstGeom prst="rect">
            <a:avLst/>
          </a:prstGeom>
          <a:noFill/>
        </p:spPr>
        <p:txBody>
          <a:bodyPr wrap="square">
            <a:spAutoFit/>
          </a:bodyPr>
          <a:lstStyle/>
          <a:p>
            <a:pPr marL="342900" indent="-342900">
              <a:buAutoNum type="arabicPeriod"/>
            </a:pPr>
            <a:r>
              <a:rPr lang="en-US" altLang="zh-CN" sz="2400" b="1" kern="0" dirty="0">
                <a:latin typeface="Times New Roman" panose="02020603050405020304" pitchFamily="18" charset="0"/>
                <a:ea typeface="PMingLiU" panose="02020500000000000000" pitchFamily="18" charset="-120"/>
              </a:rPr>
              <a:t>RANSAC calibrates two axes in a space to a same one.</a:t>
            </a:r>
          </a:p>
          <a:p>
            <a:pPr marL="342900" indent="-342900">
              <a:buAutoNum type="arabicPeriod"/>
            </a:pPr>
            <a:r>
              <a:rPr lang="en-US" altLang="zh-CN" sz="2400" b="1" kern="0" dirty="0">
                <a:latin typeface="Times New Roman" panose="02020603050405020304" pitchFamily="18" charset="0"/>
                <a:ea typeface="PMingLiU" panose="02020500000000000000" pitchFamily="18" charset="-120"/>
              </a:rPr>
              <a:t>Inliers: the same feature points existing in two images.</a:t>
            </a:r>
            <a:endParaRPr lang="en-US" altLang="zh-CN" sz="2400" b="1" kern="0" dirty="0">
              <a:effectLst/>
              <a:latin typeface="Times New Roman" panose="02020603050405020304" pitchFamily="18" charset="0"/>
              <a:ea typeface="PMingLiU" panose="02020500000000000000" pitchFamily="18" charset="-120"/>
            </a:endParaRPr>
          </a:p>
          <a:p>
            <a:pPr marL="342900" indent="-342900">
              <a:buAutoNum type="arabicPeriod"/>
            </a:pPr>
            <a:r>
              <a:rPr lang="en-US" altLang="zh-CN" sz="2400" b="1" kern="0" dirty="0">
                <a:effectLst/>
                <a:latin typeface="Times New Roman" panose="02020603050405020304" pitchFamily="18" charset="0"/>
                <a:ea typeface="PMingLiU" panose="02020500000000000000" pitchFamily="18" charset="-120"/>
              </a:rPr>
              <a:t>RANSAC selects part of feature points randomly. Calculate </a:t>
            </a:r>
            <a:r>
              <a:rPr lang="en-US" altLang="zh-CN" sz="2400" b="1" kern="0" dirty="0">
                <a:latin typeface="Times New Roman" panose="02020603050405020304" pitchFamily="18" charset="0"/>
                <a:ea typeface="PMingLiU" panose="02020500000000000000" pitchFamily="18" charset="-120"/>
              </a:rPr>
              <a:t>a</a:t>
            </a:r>
            <a:r>
              <a:rPr lang="en-US" altLang="zh-CN" sz="2400" b="1" kern="0" dirty="0">
                <a:effectLst/>
                <a:latin typeface="Times New Roman" panose="02020603050405020304" pitchFamily="18" charset="0"/>
                <a:ea typeface="PMingLiU" panose="02020500000000000000" pitchFamily="18" charset="-120"/>
              </a:rPr>
              <a:t> line passing these points.</a:t>
            </a:r>
          </a:p>
          <a:p>
            <a:pPr marL="342900" indent="-342900">
              <a:buAutoNum type="arabicPeriod"/>
            </a:pPr>
            <a:r>
              <a:rPr lang="en-US" altLang="zh-CN" sz="2400" b="1" kern="0" dirty="0">
                <a:latin typeface="Times New Roman" panose="02020603050405020304" pitchFamily="18" charset="0"/>
                <a:ea typeface="PMingLiU" panose="02020500000000000000" pitchFamily="18" charset="-120"/>
              </a:rPr>
              <a:t>If there are enough points in the line, these feature points are inliers.</a:t>
            </a:r>
          </a:p>
          <a:p>
            <a:pPr marL="342900" indent="-342900">
              <a:buAutoNum type="arabicPeriod"/>
            </a:pPr>
            <a:r>
              <a:rPr lang="en-US" altLang="zh-CN" sz="2400" b="1" kern="0" dirty="0">
                <a:latin typeface="Times New Roman" panose="02020603050405020304" pitchFamily="18" charset="0"/>
                <a:ea typeface="PMingLiU" panose="02020500000000000000" pitchFamily="18" charset="-120"/>
              </a:rPr>
              <a:t>Use inliers pairs to solve </a:t>
            </a:r>
            <a:r>
              <a:rPr lang="en-US" altLang="zh-CN" sz="2400" b="1" kern="0" dirty="0" err="1">
                <a:latin typeface="Times New Roman" panose="02020603050405020304" pitchFamily="18" charset="0"/>
                <a:ea typeface="PMingLiU" panose="02020500000000000000" pitchFamily="18" charset="-120"/>
              </a:rPr>
              <a:t>homography</a:t>
            </a:r>
            <a:r>
              <a:rPr lang="en-US" altLang="zh-CN" sz="2400" b="1" kern="0" dirty="0">
                <a:latin typeface="Times New Roman" panose="02020603050405020304" pitchFamily="18" charset="0"/>
                <a:ea typeface="PMingLiU" panose="02020500000000000000" pitchFamily="18" charset="-120"/>
              </a:rPr>
              <a:t>.</a:t>
            </a:r>
          </a:p>
        </p:txBody>
      </p:sp>
      <p:sp>
        <p:nvSpPr>
          <p:cNvPr id="5" name="文本框 4">
            <a:extLst>
              <a:ext uri="{FF2B5EF4-FFF2-40B4-BE49-F238E27FC236}">
                <a16:creationId xmlns:a16="http://schemas.microsoft.com/office/drawing/2014/main" id="{154A9C7B-8275-5A14-DF57-E05500580394}"/>
              </a:ext>
            </a:extLst>
          </p:cNvPr>
          <p:cNvSpPr txBox="1"/>
          <p:nvPr/>
        </p:nvSpPr>
        <p:spPr bwMode="auto">
          <a:xfrm>
            <a:off x="396974" y="899706"/>
            <a:ext cx="8267632" cy="837473"/>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sz="3600" b="1" dirty="0">
                <a:sym typeface="+mn-lt"/>
              </a:rPr>
              <a:t>RANSAC:</a:t>
            </a:r>
            <a:endParaRPr lang="en-US" altLang="zh-CN" sz="3600" b="1" dirty="0">
              <a:solidFill>
                <a:schemeClr val="tx1">
                  <a:lumMod val="65000"/>
                  <a:lumOff val="35000"/>
                </a:schemeClr>
              </a:solidFill>
              <a:cs typeface="+mn-ea"/>
              <a:sym typeface="+mn-lt"/>
            </a:endParaRPr>
          </a:p>
        </p:txBody>
      </p:sp>
      <p:pic>
        <p:nvPicPr>
          <p:cNvPr id="3" name="图片 2" descr="图片包含 散点图&#10;&#10;描述已自动生成">
            <a:extLst>
              <a:ext uri="{FF2B5EF4-FFF2-40B4-BE49-F238E27FC236}">
                <a16:creationId xmlns:a16="http://schemas.microsoft.com/office/drawing/2014/main" id="{6B7D6704-38F9-5281-41B9-F12545E29F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8781" y="1746184"/>
            <a:ext cx="2985857" cy="3535218"/>
          </a:xfrm>
          <a:prstGeom prst="rect">
            <a:avLst/>
          </a:prstGeom>
        </p:spPr>
      </p:pic>
    </p:spTree>
    <p:extLst>
      <p:ext uri="{BB962C8B-B14F-4D97-AF65-F5344CB8AC3E}">
        <p14:creationId xmlns:p14="http://schemas.microsoft.com/office/powerpoint/2010/main" val="3419046727"/>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7F6"/>
        </a:solidFill>
        <a:effectLst/>
      </p:bgPr>
    </p:bg>
    <p:spTree>
      <p:nvGrpSpPr>
        <p:cNvPr id="1" name=""/>
        <p:cNvGrpSpPr/>
        <p:nvPr/>
      </p:nvGrpSpPr>
      <p:grpSpPr>
        <a:xfrm>
          <a:off x="0" y="0"/>
          <a:ext cx="0" cy="0"/>
          <a:chOff x="0" y="0"/>
          <a:chExt cx="0" cy="0"/>
        </a:xfrm>
      </p:grpSpPr>
      <p:sp>
        <p:nvSpPr>
          <p:cNvPr id="5" name="文本框 4"/>
          <p:cNvSpPr txBox="1"/>
          <p:nvPr/>
        </p:nvSpPr>
        <p:spPr>
          <a:xfrm>
            <a:off x="4612378" y="1551549"/>
            <a:ext cx="2853683" cy="584775"/>
          </a:xfrm>
          <a:prstGeom prst="rect">
            <a:avLst/>
          </a:prstGeom>
          <a:noFill/>
        </p:spPr>
        <p:txBody>
          <a:bodyPr wrap="square" rtlCol="0">
            <a:spAutoFit/>
          </a:bodyPr>
          <a:lstStyle/>
          <a:p>
            <a:pPr algn="dist"/>
            <a:r>
              <a:rPr kumimoji="1" lang="en-US" altLang="zh-CN" sz="3200" dirty="0">
                <a:solidFill>
                  <a:srgbClr val="678B76"/>
                </a:solidFill>
                <a:latin typeface="思源宋体 CN Heavy" panose="02020900000000000000" pitchFamily="18" charset="-122"/>
                <a:ea typeface="思源宋体 CN Heavy" panose="02020900000000000000" pitchFamily="18" charset="-122"/>
                <a:cs typeface="+mn-ea"/>
                <a:sym typeface="+mn-lt"/>
              </a:rPr>
              <a:t>CATALOG</a:t>
            </a:r>
          </a:p>
        </p:txBody>
      </p:sp>
      <p:sp>
        <p:nvSpPr>
          <p:cNvPr id="9" name="文本框 8"/>
          <p:cNvSpPr txBox="1"/>
          <p:nvPr/>
        </p:nvSpPr>
        <p:spPr>
          <a:xfrm>
            <a:off x="772291" y="3726299"/>
            <a:ext cx="2527457" cy="523220"/>
          </a:xfrm>
          <a:prstGeom prst="rect">
            <a:avLst/>
          </a:prstGeom>
          <a:noFill/>
        </p:spPr>
        <p:txBody>
          <a:bodyPr wrap="square" rtlCol="0">
            <a:spAutoFit/>
          </a:bodyPr>
          <a:lstStyle/>
          <a:p>
            <a:pPr algn="ctr"/>
            <a:r>
              <a:rPr kumimoji="1" lang="en-US" altLang="zh-CN" sz="28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Background</a:t>
            </a:r>
            <a:endParaRPr kumimoji="1" lang="zh-CN" altLang="en-US" sz="28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14" name="文本框 13"/>
          <p:cNvSpPr txBox="1"/>
          <p:nvPr/>
        </p:nvSpPr>
        <p:spPr>
          <a:xfrm>
            <a:off x="3424791" y="3726299"/>
            <a:ext cx="2527457" cy="523220"/>
          </a:xfrm>
          <a:prstGeom prst="rect">
            <a:avLst/>
          </a:prstGeom>
          <a:noFill/>
        </p:spPr>
        <p:txBody>
          <a:bodyPr wrap="square" rtlCol="0">
            <a:spAutoFit/>
          </a:bodyPr>
          <a:lstStyle/>
          <a:p>
            <a:pPr algn="ctr"/>
            <a:r>
              <a:rPr kumimoji="1" lang="en-US" altLang="zh-CN" sz="28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Basic Theory</a:t>
            </a:r>
            <a:endParaRPr kumimoji="1" lang="zh-CN" altLang="en-US" sz="28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19" name="文本框 18"/>
          <p:cNvSpPr txBox="1"/>
          <p:nvPr/>
        </p:nvSpPr>
        <p:spPr>
          <a:xfrm>
            <a:off x="6202333" y="3726299"/>
            <a:ext cx="2527457" cy="954107"/>
          </a:xfrm>
          <a:prstGeom prst="rect">
            <a:avLst/>
          </a:prstGeom>
          <a:noFill/>
        </p:spPr>
        <p:txBody>
          <a:bodyPr wrap="square" rtlCol="0">
            <a:spAutoFit/>
          </a:bodyPr>
          <a:lstStyle/>
          <a:p>
            <a:pPr algn="ctr"/>
            <a:r>
              <a:rPr kumimoji="1" lang="en-US" altLang="zh-CN" sz="28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Algorithm</a:t>
            </a:r>
          </a:p>
          <a:p>
            <a:pPr algn="ctr"/>
            <a:endParaRPr kumimoji="1" lang="zh-CN" altLang="en-US" sz="28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24" name="文本框 23"/>
          <p:cNvSpPr txBox="1"/>
          <p:nvPr/>
        </p:nvSpPr>
        <p:spPr>
          <a:xfrm>
            <a:off x="8985587" y="3726299"/>
            <a:ext cx="2527457" cy="523220"/>
          </a:xfrm>
          <a:prstGeom prst="rect">
            <a:avLst/>
          </a:prstGeom>
          <a:noFill/>
        </p:spPr>
        <p:txBody>
          <a:bodyPr wrap="square" rtlCol="0">
            <a:spAutoFit/>
          </a:bodyPr>
          <a:lstStyle/>
          <a:p>
            <a:pPr algn="ctr"/>
            <a:r>
              <a:rPr kumimoji="1" lang="en-US" altLang="zh-CN" sz="28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Evaluation</a:t>
            </a:r>
            <a:endParaRPr kumimoji="1" lang="zh-CN" altLang="en-US" sz="28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nvGrpSpPr>
          <p:cNvPr id="42" name="组合 41"/>
          <p:cNvGrpSpPr/>
          <p:nvPr/>
        </p:nvGrpSpPr>
        <p:grpSpPr>
          <a:xfrm flipH="1">
            <a:off x="7356231" y="5301763"/>
            <a:ext cx="4835769" cy="1556237"/>
            <a:chOff x="0" y="5301762"/>
            <a:chExt cx="4835769" cy="1556237"/>
          </a:xfrm>
        </p:grpSpPr>
        <p:sp>
          <p:nvSpPr>
            <p:cNvPr id="28" name="Freeform 7"/>
            <p:cNvSpPr/>
            <p:nvPr/>
          </p:nvSpPr>
          <p:spPr bwMode="auto">
            <a:xfrm flipH="1">
              <a:off x="0" y="5407268"/>
              <a:ext cx="4381766" cy="1450731"/>
            </a:xfrm>
            <a:custGeom>
              <a:avLst/>
              <a:gdLst>
                <a:gd name="T0" fmla="*/ 652 w 652"/>
                <a:gd name="T1" fmla="*/ 134 h 273"/>
                <a:gd name="T2" fmla="*/ 103 w 652"/>
                <a:gd name="T3" fmla="*/ 91 h 273"/>
                <a:gd name="T4" fmla="*/ 0 w 652"/>
                <a:gd name="T5" fmla="*/ 273 h 273"/>
                <a:gd name="T6" fmla="*/ 652 w 652"/>
                <a:gd name="T7" fmla="*/ 273 h 273"/>
                <a:gd name="T8" fmla="*/ 652 w 652"/>
                <a:gd name="T9" fmla="*/ 134 h 273"/>
              </a:gdLst>
              <a:ahLst/>
              <a:cxnLst>
                <a:cxn ang="0">
                  <a:pos x="T0" y="T1"/>
                </a:cxn>
                <a:cxn ang="0">
                  <a:pos x="T2" y="T3"/>
                </a:cxn>
                <a:cxn ang="0">
                  <a:pos x="T4" y="T5"/>
                </a:cxn>
                <a:cxn ang="0">
                  <a:pos x="T6" y="T7"/>
                </a:cxn>
                <a:cxn ang="0">
                  <a:pos x="T8" y="T9"/>
                </a:cxn>
              </a:cxnLst>
              <a:rect l="0" t="0" r="r" b="b"/>
              <a:pathLst>
                <a:path w="652" h="273">
                  <a:moveTo>
                    <a:pt x="652" y="134"/>
                  </a:moveTo>
                  <a:cubicBezTo>
                    <a:pt x="426" y="204"/>
                    <a:pt x="254" y="0"/>
                    <a:pt x="103" y="91"/>
                  </a:cubicBezTo>
                  <a:cubicBezTo>
                    <a:pt x="36" y="131"/>
                    <a:pt x="15" y="203"/>
                    <a:pt x="0" y="273"/>
                  </a:cubicBezTo>
                  <a:cubicBezTo>
                    <a:pt x="652" y="273"/>
                    <a:pt x="652" y="273"/>
                    <a:pt x="652" y="273"/>
                  </a:cubicBezTo>
                  <a:lnTo>
                    <a:pt x="652" y="134"/>
                  </a:lnTo>
                  <a:close/>
                </a:path>
              </a:pathLst>
            </a:custGeom>
            <a:gradFill flip="none" rotWithShape="1">
              <a:gsLst>
                <a:gs pos="0">
                  <a:srgbClr val="4B7068"/>
                </a:gs>
                <a:gs pos="100000">
                  <a:srgbClr val="678B76"/>
                </a:gs>
              </a:gsLst>
              <a:lin ang="108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9"/>
            <p:cNvSpPr/>
            <p:nvPr/>
          </p:nvSpPr>
          <p:spPr bwMode="auto">
            <a:xfrm flipH="1">
              <a:off x="0" y="5301762"/>
              <a:ext cx="4835769" cy="1556236"/>
            </a:xfrm>
            <a:custGeom>
              <a:avLst/>
              <a:gdLst>
                <a:gd name="T0" fmla="*/ 0 w 737"/>
                <a:gd name="T1" fmla="*/ 288 h 288"/>
                <a:gd name="T2" fmla="*/ 119 w 737"/>
                <a:gd name="T3" fmla="*/ 74 h 288"/>
                <a:gd name="T4" fmla="*/ 352 w 737"/>
                <a:gd name="T5" fmla="*/ 27 h 288"/>
                <a:gd name="T6" fmla="*/ 543 w 737"/>
                <a:gd name="T7" fmla="*/ 114 h 288"/>
                <a:gd name="T8" fmla="*/ 737 w 737"/>
                <a:gd name="T9" fmla="*/ 53 h 288"/>
              </a:gdLst>
              <a:ahLst/>
              <a:cxnLst>
                <a:cxn ang="0">
                  <a:pos x="T0" y="T1"/>
                </a:cxn>
                <a:cxn ang="0">
                  <a:pos x="T2" y="T3"/>
                </a:cxn>
                <a:cxn ang="0">
                  <a:pos x="T4" y="T5"/>
                </a:cxn>
                <a:cxn ang="0">
                  <a:pos x="T6" y="T7"/>
                </a:cxn>
                <a:cxn ang="0">
                  <a:pos x="T8" y="T9"/>
                </a:cxn>
              </a:cxnLst>
              <a:rect l="0" t="0" r="r" b="b"/>
              <a:pathLst>
                <a:path w="737" h="288">
                  <a:moveTo>
                    <a:pt x="0" y="288"/>
                  </a:moveTo>
                  <a:cubicBezTo>
                    <a:pt x="2" y="267"/>
                    <a:pt x="18" y="149"/>
                    <a:pt x="119" y="74"/>
                  </a:cubicBezTo>
                  <a:cubicBezTo>
                    <a:pt x="220" y="0"/>
                    <a:pt x="334" y="23"/>
                    <a:pt x="352" y="27"/>
                  </a:cubicBezTo>
                  <a:cubicBezTo>
                    <a:pt x="445" y="47"/>
                    <a:pt x="461" y="102"/>
                    <a:pt x="543" y="114"/>
                  </a:cubicBezTo>
                  <a:cubicBezTo>
                    <a:pt x="620" y="125"/>
                    <a:pt x="690" y="87"/>
                    <a:pt x="737" y="53"/>
                  </a:cubicBezTo>
                </a:path>
              </a:pathLst>
            </a:custGeom>
            <a:noFill/>
            <a:ln w="28575" cap="flat">
              <a:solidFill>
                <a:srgbClr val="A88A5C"/>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grpSp>
      <p:sp>
        <p:nvSpPr>
          <p:cNvPr id="30" name="椭圆 14"/>
          <p:cNvSpPr/>
          <p:nvPr/>
        </p:nvSpPr>
        <p:spPr>
          <a:xfrm rot="21283918">
            <a:off x="1499131" y="2734348"/>
            <a:ext cx="984138" cy="686611"/>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solidFill>
            <a:srgbClr val="D5D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14"/>
          <p:cNvSpPr/>
          <p:nvPr/>
        </p:nvSpPr>
        <p:spPr>
          <a:xfrm rot="21283918">
            <a:off x="4214152" y="2734349"/>
            <a:ext cx="984138" cy="686611"/>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solidFill>
            <a:srgbClr val="D5D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14"/>
          <p:cNvSpPr/>
          <p:nvPr/>
        </p:nvSpPr>
        <p:spPr>
          <a:xfrm rot="21283918">
            <a:off x="6929173" y="2734446"/>
            <a:ext cx="984138" cy="686611"/>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solidFill>
            <a:srgbClr val="D5D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14"/>
          <p:cNvSpPr/>
          <p:nvPr/>
        </p:nvSpPr>
        <p:spPr>
          <a:xfrm rot="21283918">
            <a:off x="9644192" y="2725383"/>
            <a:ext cx="984138" cy="686611"/>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solidFill>
            <a:srgbClr val="D5D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p:cNvSpPr txBox="1"/>
          <p:nvPr/>
        </p:nvSpPr>
        <p:spPr>
          <a:xfrm>
            <a:off x="1680859" y="2816043"/>
            <a:ext cx="620683" cy="523220"/>
          </a:xfrm>
          <a:prstGeom prst="rect">
            <a:avLst/>
          </a:prstGeom>
          <a:noFill/>
        </p:spPr>
        <p:txBody>
          <a:bodyPr wrap="none" rtlCol="0">
            <a:spAutoFit/>
          </a:bodyPr>
          <a:lstStyle/>
          <a:p>
            <a:r>
              <a:rPr lang="en-US" altLang="zh-CN" sz="2800" dirty="0">
                <a:solidFill>
                  <a:srgbClr val="3E6C58"/>
                </a:solidFill>
                <a:latin typeface="思源宋体 CN Heavy" panose="02020900000000000000" pitchFamily="18" charset="-122"/>
                <a:ea typeface="思源宋体 CN Heavy" panose="02020900000000000000" pitchFamily="18" charset="-122"/>
                <a:cs typeface="+mn-ea"/>
                <a:sym typeface="+mn-lt"/>
              </a:rPr>
              <a:t>01</a:t>
            </a:r>
            <a:endParaRPr lang="zh-CN" altLang="en-US" sz="2800" dirty="0">
              <a:solidFill>
                <a:srgbClr val="3E6C58"/>
              </a:solidFill>
              <a:latin typeface="思源宋体 CN Heavy" panose="02020900000000000000" pitchFamily="18" charset="-122"/>
              <a:ea typeface="思源宋体 CN Heavy" panose="02020900000000000000" pitchFamily="18" charset="-122"/>
              <a:cs typeface="+mn-ea"/>
              <a:sym typeface="+mn-lt"/>
            </a:endParaRPr>
          </a:p>
        </p:txBody>
      </p:sp>
      <p:sp>
        <p:nvSpPr>
          <p:cNvPr id="35" name="文本框 34"/>
          <p:cNvSpPr txBox="1"/>
          <p:nvPr/>
        </p:nvSpPr>
        <p:spPr>
          <a:xfrm>
            <a:off x="4402294" y="2816043"/>
            <a:ext cx="620683" cy="523220"/>
          </a:xfrm>
          <a:prstGeom prst="rect">
            <a:avLst/>
          </a:prstGeom>
          <a:noFill/>
        </p:spPr>
        <p:txBody>
          <a:bodyPr wrap="none" rtlCol="0">
            <a:spAutoFit/>
          </a:bodyPr>
          <a:lstStyle/>
          <a:p>
            <a:r>
              <a:rPr lang="en-US" altLang="zh-CN" sz="2800" dirty="0">
                <a:solidFill>
                  <a:srgbClr val="3E6C58"/>
                </a:solidFill>
                <a:latin typeface="思源宋体 CN Heavy" panose="02020900000000000000" pitchFamily="18" charset="-122"/>
                <a:ea typeface="思源宋体 CN Heavy" panose="02020900000000000000" pitchFamily="18" charset="-122"/>
                <a:cs typeface="+mn-ea"/>
                <a:sym typeface="+mn-lt"/>
              </a:rPr>
              <a:t>02</a:t>
            </a:r>
            <a:endParaRPr lang="zh-CN" altLang="en-US" sz="2800" dirty="0">
              <a:solidFill>
                <a:srgbClr val="3E6C58"/>
              </a:solidFill>
              <a:latin typeface="思源宋体 CN Heavy" panose="02020900000000000000" pitchFamily="18" charset="-122"/>
              <a:ea typeface="思源宋体 CN Heavy" panose="02020900000000000000" pitchFamily="18" charset="-122"/>
              <a:cs typeface="+mn-ea"/>
              <a:sym typeface="+mn-lt"/>
            </a:endParaRPr>
          </a:p>
        </p:txBody>
      </p:sp>
      <p:sp>
        <p:nvSpPr>
          <p:cNvPr id="36" name="文本框 35"/>
          <p:cNvSpPr txBox="1"/>
          <p:nvPr/>
        </p:nvSpPr>
        <p:spPr>
          <a:xfrm>
            <a:off x="7110899" y="2810068"/>
            <a:ext cx="620683" cy="523220"/>
          </a:xfrm>
          <a:prstGeom prst="rect">
            <a:avLst/>
          </a:prstGeom>
          <a:noFill/>
        </p:spPr>
        <p:txBody>
          <a:bodyPr wrap="none" rtlCol="0">
            <a:spAutoFit/>
          </a:bodyPr>
          <a:lstStyle/>
          <a:p>
            <a:r>
              <a:rPr lang="en-US" altLang="zh-CN" sz="2800" dirty="0">
                <a:solidFill>
                  <a:srgbClr val="3E6C58"/>
                </a:solidFill>
                <a:latin typeface="思源宋体 CN Heavy" panose="02020900000000000000" pitchFamily="18" charset="-122"/>
                <a:ea typeface="思源宋体 CN Heavy" panose="02020900000000000000" pitchFamily="18" charset="-122"/>
                <a:cs typeface="+mn-ea"/>
                <a:sym typeface="+mn-lt"/>
              </a:rPr>
              <a:t>03</a:t>
            </a:r>
            <a:endParaRPr lang="zh-CN" altLang="en-US" sz="2800" dirty="0">
              <a:solidFill>
                <a:srgbClr val="3E6C58"/>
              </a:solidFill>
              <a:latin typeface="思源宋体 CN Heavy" panose="02020900000000000000" pitchFamily="18" charset="-122"/>
              <a:ea typeface="思源宋体 CN Heavy" panose="02020900000000000000" pitchFamily="18" charset="-122"/>
              <a:cs typeface="+mn-ea"/>
              <a:sym typeface="+mn-lt"/>
            </a:endParaRPr>
          </a:p>
        </p:txBody>
      </p:sp>
      <p:sp>
        <p:nvSpPr>
          <p:cNvPr id="37" name="文本框 36"/>
          <p:cNvSpPr txBox="1"/>
          <p:nvPr/>
        </p:nvSpPr>
        <p:spPr>
          <a:xfrm>
            <a:off x="9825919" y="2816043"/>
            <a:ext cx="620683" cy="523220"/>
          </a:xfrm>
          <a:prstGeom prst="rect">
            <a:avLst/>
          </a:prstGeom>
          <a:noFill/>
        </p:spPr>
        <p:txBody>
          <a:bodyPr wrap="none" rtlCol="0">
            <a:spAutoFit/>
          </a:bodyPr>
          <a:lstStyle/>
          <a:p>
            <a:r>
              <a:rPr lang="en-US" altLang="zh-CN" sz="2800" dirty="0">
                <a:solidFill>
                  <a:srgbClr val="3E6C58"/>
                </a:solidFill>
                <a:latin typeface="思源宋体 CN Heavy" panose="02020900000000000000" pitchFamily="18" charset="-122"/>
                <a:ea typeface="思源宋体 CN Heavy" panose="02020900000000000000" pitchFamily="18" charset="-122"/>
                <a:cs typeface="+mn-ea"/>
                <a:sym typeface="+mn-lt"/>
              </a:rPr>
              <a:t>04</a:t>
            </a:r>
            <a:endParaRPr lang="zh-CN" altLang="en-US" sz="2800" dirty="0">
              <a:solidFill>
                <a:srgbClr val="3E6C58"/>
              </a:solidFill>
              <a:latin typeface="思源宋体 CN Heavy" panose="02020900000000000000" pitchFamily="18" charset="-122"/>
              <a:ea typeface="思源宋体 CN Heavy" panose="02020900000000000000" pitchFamily="18" charset="-122"/>
              <a:cs typeface="+mn-ea"/>
              <a:sym typeface="+mn-lt"/>
            </a:endParaRPr>
          </a:p>
        </p:txBody>
      </p:sp>
      <p:grpSp>
        <p:nvGrpSpPr>
          <p:cNvPr id="39" name="组合 38"/>
          <p:cNvGrpSpPr/>
          <p:nvPr/>
        </p:nvGrpSpPr>
        <p:grpSpPr>
          <a:xfrm flipH="1">
            <a:off x="-26887" y="-6952"/>
            <a:ext cx="3326635" cy="1413206"/>
            <a:chOff x="8859709" y="-6952"/>
            <a:chExt cx="3326635" cy="1413206"/>
          </a:xfrm>
        </p:grpSpPr>
        <p:sp>
          <p:nvSpPr>
            <p:cNvPr id="40" name="Freeform 6"/>
            <p:cNvSpPr/>
            <p:nvPr/>
          </p:nvSpPr>
          <p:spPr bwMode="auto">
            <a:xfrm>
              <a:off x="9479210" y="-6952"/>
              <a:ext cx="2707134" cy="1413206"/>
            </a:xfrm>
            <a:custGeom>
              <a:avLst/>
              <a:gdLst>
                <a:gd name="T0" fmla="*/ 403 w 403"/>
                <a:gd name="T1" fmla="*/ 205 h 210"/>
                <a:gd name="T2" fmla="*/ 403 w 403"/>
                <a:gd name="T3" fmla="*/ 0 h 210"/>
                <a:gd name="T4" fmla="*/ 0 w 403"/>
                <a:gd name="T5" fmla="*/ 0 h 210"/>
                <a:gd name="T6" fmla="*/ 403 w 403"/>
                <a:gd name="T7" fmla="*/ 205 h 210"/>
              </a:gdLst>
              <a:ahLst/>
              <a:cxnLst>
                <a:cxn ang="0">
                  <a:pos x="T0" y="T1"/>
                </a:cxn>
                <a:cxn ang="0">
                  <a:pos x="T2" y="T3"/>
                </a:cxn>
                <a:cxn ang="0">
                  <a:pos x="T4" y="T5"/>
                </a:cxn>
                <a:cxn ang="0">
                  <a:pos x="T6" y="T7"/>
                </a:cxn>
              </a:cxnLst>
              <a:rect l="0" t="0" r="r" b="b"/>
              <a:pathLst>
                <a:path w="403" h="210">
                  <a:moveTo>
                    <a:pt x="403" y="205"/>
                  </a:moveTo>
                  <a:cubicBezTo>
                    <a:pt x="403" y="0"/>
                    <a:pt x="403" y="0"/>
                    <a:pt x="403" y="0"/>
                  </a:cubicBezTo>
                  <a:cubicBezTo>
                    <a:pt x="0" y="0"/>
                    <a:pt x="0" y="0"/>
                    <a:pt x="0" y="0"/>
                  </a:cubicBezTo>
                  <a:cubicBezTo>
                    <a:pt x="99" y="133"/>
                    <a:pt x="283" y="210"/>
                    <a:pt x="403" y="205"/>
                  </a:cubicBezTo>
                  <a:close/>
                </a:path>
              </a:pathLst>
            </a:custGeom>
            <a:gradFill>
              <a:gsLst>
                <a:gs pos="0">
                  <a:srgbClr val="4B7068"/>
                </a:gs>
                <a:gs pos="100000">
                  <a:srgbClr val="678B76"/>
                </a:gs>
              </a:gsLst>
              <a:lin ang="10800000" scaled="1"/>
            </a:gra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Freeform 8"/>
            <p:cNvSpPr/>
            <p:nvPr/>
          </p:nvSpPr>
          <p:spPr bwMode="auto">
            <a:xfrm>
              <a:off x="8859709" y="-6952"/>
              <a:ext cx="3326634" cy="708019"/>
            </a:xfrm>
            <a:custGeom>
              <a:avLst/>
              <a:gdLst>
                <a:gd name="T0" fmla="*/ 0 w 495"/>
                <a:gd name="T1" fmla="*/ 0 h 105"/>
                <a:gd name="T2" fmla="*/ 141 w 495"/>
                <a:gd name="T3" fmla="*/ 88 h 105"/>
                <a:gd name="T4" fmla="*/ 471 w 495"/>
                <a:gd name="T5" fmla="*/ 63 h 105"/>
                <a:gd name="T6" fmla="*/ 495 w 495"/>
                <a:gd name="T7" fmla="*/ 79 h 105"/>
              </a:gdLst>
              <a:ahLst/>
              <a:cxnLst>
                <a:cxn ang="0">
                  <a:pos x="T0" y="T1"/>
                </a:cxn>
                <a:cxn ang="0">
                  <a:pos x="T2" y="T3"/>
                </a:cxn>
                <a:cxn ang="0">
                  <a:pos x="T4" y="T5"/>
                </a:cxn>
                <a:cxn ang="0">
                  <a:pos x="T6" y="T7"/>
                </a:cxn>
              </a:cxnLst>
              <a:rect l="0" t="0" r="r" b="b"/>
              <a:pathLst>
                <a:path w="495" h="105">
                  <a:moveTo>
                    <a:pt x="0" y="0"/>
                  </a:moveTo>
                  <a:cubicBezTo>
                    <a:pt x="44" y="61"/>
                    <a:pt x="98" y="81"/>
                    <a:pt x="141" y="88"/>
                  </a:cubicBezTo>
                  <a:cubicBezTo>
                    <a:pt x="260" y="105"/>
                    <a:pt x="397" y="34"/>
                    <a:pt x="471" y="63"/>
                  </a:cubicBezTo>
                  <a:cubicBezTo>
                    <a:pt x="484" y="68"/>
                    <a:pt x="491" y="75"/>
                    <a:pt x="495" y="79"/>
                  </a:cubicBezTo>
                </a:path>
              </a:pathLst>
            </a:custGeom>
            <a:noFill/>
            <a:ln w="28575" cap="flat">
              <a:solidFill>
                <a:srgbClr val="A88A5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ppt_x"/>
                                          </p:val>
                                        </p:tav>
                                        <p:tav tm="100000">
                                          <p:val>
                                            <p:strVal val="#ppt_x"/>
                                          </p:val>
                                        </p:tav>
                                      </p:tavLst>
                                    </p:anim>
                                    <p:anim calcmode="lin" valueType="num">
                                      <p:cBhvr additive="base">
                                        <p:cTn id="2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ppt_x"/>
                                          </p:val>
                                        </p:tav>
                                        <p:tav tm="100000">
                                          <p:val>
                                            <p:strVal val="#ppt_x"/>
                                          </p:val>
                                        </p:tav>
                                      </p:tavLst>
                                    </p:anim>
                                    <p:anim calcmode="lin" valueType="num">
                                      <p:cBhvr additive="base">
                                        <p:cTn id="3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ppt_x"/>
                                          </p:val>
                                        </p:tav>
                                        <p:tav tm="100000">
                                          <p:val>
                                            <p:strVal val="#ppt_x"/>
                                          </p:val>
                                        </p:tav>
                                      </p:tavLst>
                                    </p:anim>
                                    <p:anim calcmode="lin" valueType="num">
                                      <p:cBhvr additive="base">
                                        <p:cTn id="38" dur="500" fill="hold"/>
                                        <p:tgtEl>
                                          <p:spTgt spid="3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additive="base">
                                        <p:cTn id="41" dur="500" fill="hold"/>
                                        <p:tgtEl>
                                          <p:spTgt spid="37"/>
                                        </p:tgtEl>
                                        <p:attrNameLst>
                                          <p:attrName>ppt_x</p:attrName>
                                        </p:attrNameLst>
                                      </p:cBhvr>
                                      <p:tavLst>
                                        <p:tav tm="0">
                                          <p:val>
                                            <p:strVal val="#ppt_x"/>
                                          </p:val>
                                        </p:tav>
                                        <p:tav tm="100000">
                                          <p:val>
                                            <p:strVal val="#ppt_x"/>
                                          </p:val>
                                        </p:tav>
                                      </p:tavLst>
                                    </p:anim>
                                    <p:anim calcmode="lin" valueType="num">
                                      <p:cBhvr additive="base">
                                        <p:cTn id="4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p:bldP spid="35" grpId="0"/>
      <p:bldP spid="36"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92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-1</a:t>
            </a:r>
            <a:endParaRPr kumimoji="1" lang="zh-CN" altLang="en-US" sz="1400" dirty="0">
              <a:solidFill>
                <a:schemeClr val="bg1"/>
              </a:solidFill>
              <a:cs typeface="+mn-ea"/>
              <a:sym typeface="+mn-lt"/>
            </a:endParaRPr>
          </a:p>
        </p:txBody>
      </p:sp>
      <p:sp>
        <p:nvSpPr>
          <p:cNvPr id="8" name="文本框 7"/>
          <p:cNvSpPr txBox="1"/>
          <p:nvPr/>
        </p:nvSpPr>
        <p:spPr>
          <a:xfrm>
            <a:off x="2370856" y="4779797"/>
            <a:ext cx="869149" cy="307777"/>
          </a:xfrm>
          <a:prstGeom prst="rect">
            <a:avLst/>
          </a:prstGeom>
          <a:noFill/>
        </p:spPr>
        <p:txBody>
          <a:bodyPr wrap="none" rtlCol="0">
            <a:spAutoFit/>
          </a:bodyPr>
          <a:lstStyle/>
          <a:p>
            <a:r>
              <a:rPr kumimoji="1" lang="zh-CN" altLang="en-US" sz="1400" dirty="0">
                <a:solidFill>
                  <a:schemeClr val="bg1"/>
                </a:solidFill>
                <a:cs typeface="+mn-ea"/>
                <a:sym typeface="+mn-lt"/>
              </a:rPr>
              <a:t>流程明</a:t>
            </a:r>
            <a:r>
              <a:rPr kumimoji="1" lang="en-US" altLang="zh-CN" sz="1400" dirty="0">
                <a:solidFill>
                  <a:schemeClr val="bg1"/>
                </a:solidFill>
                <a:cs typeface="+mn-ea"/>
                <a:sym typeface="+mn-lt"/>
              </a:rPr>
              <a:t>-2</a:t>
            </a:r>
            <a:endParaRPr kumimoji="1" lang="zh-CN" altLang="en-US" sz="1400" dirty="0">
              <a:solidFill>
                <a:schemeClr val="bg1"/>
              </a:solidFill>
              <a:cs typeface="+mn-ea"/>
              <a:sym typeface="+mn-lt"/>
            </a:endParaRPr>
          </a:p>
        </p:txBody>
      </p:sp>
      <p:sp>
        <p:nvSpPr>
          <p:cNvPr id="10" name="文本框 9"/>
          <p:cNvSpPr txBox="1"/>
          <p:nvPr/>
        </p:nvSpPr>
        <p:spPr>
          <a:xfrm>
            <a:off x="37424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-3</a:t>
            </a:r>
            <a:endParaRPr kumimoji="1" lang="zh-CN" altLang="en-US" sz="1400" dirty="0">
              <a:solidFill>
                <a:schemeClr val="bg1"/>
              </a:solidFill>
              <a:cs typeface="+mn-ea"/>
              <a:sym typeface="+mn-lt"/>
            </a:endParaRPr>
          </a:p>
        </p:txBody>
      </p:sp>
      <p:sp>
        <p:nvSpPr>
          <p:cNvPr id="12" name="文本框 11"/>
          <p:cNvSpPr txBox="1"/>
          <p:nvPr/>
        </p:nvSpPr>
        <p:spPr>
          <a:xfrm>
            <a:off x="5114056" y="4779797"/>
            <a:ext cx="1087157" cy="307777"/>
          </a:xfrm>
          <a:prstGeom prst="rect">
            <a:avLst/>
          </a:prstGeom>
          <a:noFill/>
        </p:spPr>
        <p:txBody>
          <a:bodyPr wrap="none" rtlCol="0">
            <a:spAutoFit/>
          </a:bodyPr>
          <a:lstStyle/>
          <a:p>
            <a:r>
              <a:rPr kumimoji="1" lang="zh-CN" altLang="en-US" sz="1400">
                <a:solidFill>
                  <a:schemeClr val="bg1"/>
                </a:solidFill>
                <a:cs typeface="+mn-ea"/>
                <a:sym typeface="+mn-lt"/>
              </a:rPr>
              <a:t>流程说明</a:t>
            </a:r>
            <a:r>
              <a:rPr kumimoji="1" lang="en-US" altLang="zh-CN" sz="1400">
                <a:solidFill>
                  <a:schemeClr val="bg1"/>
                </a:solidFill>
                <a:cs typeface="+mn-ea"/>
                <a:sym typeface="+mn-lt"/>
              </a:rPr>
              <a:t>-4</a:t>
            </a:r>
            <a:endParaRPr kumimoji="1" lang="zh-CN" altLang="en-US" sz="1400">
              <a:solidFill>
                <a:schemeClr val="bg1"/>
              </a:solidFill>
              <a:cs typeface="+mn-ea"/>
              <a:sym typeface="+mn-lt"/>
            </a:endParaRPr>
          </a:p>
        </p:txBody>
      </p:sp>
      <p:grpSp>
        <p:nvGrpSpPr>
          <p:cNvPr id="18" name="组合 17"/>
          <p:cNvGrpSpPr/>
          <p:nvPr/>
        </p:nvGrpSpPr>
        <p:grpSpPr>
          <a:xfrm>
            <a:off x="409834" y="224524"/>
            <a:ext cx="4917167" cy="892552"/>
            <a:chOff x="198870" y="91385"/>
            <a:chExt cx="4917167" cy="892552"/>
          </a:xfrm>
        </p:grpSpPr>
        <p:sp>
          <p:nvSpPr>
            <p:cNvPr id="19" name="椭圆 14"/>
            <p:cNvSpPr/>
            <p:nvPr/>
          </p:nvSpPr>
          <p:spPr>
            <a:xfrm rot="21283918">
              <a:off x="198870" y="204059"/>
              <a:ext cx="386147" cy="297873"/>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597877" y="91385"/>
              <a:ext cx="4518160" cy="892552"/>
            </a:xfrm>
            <a:prstGeom prst="rect">
              <a:avLst/>
            </a:prstGeom>
            <a:noFill/>
          </p:spPr>
          <p:txBody>
            <a:bodyPr wrap="none" rtlCol="0">
              <a:spAutoFit/>
            </a:bodyPr>
            <a:lstStyle/>
            <a:p>
              <a:r>
                <a:rPr lang="en-US" altLang="zh-CN" sz="2600" dirty="0">
                  <a:solidFill>
                    <a:schemeClr val="tx1">
                      <a:lumMod val="85000"/>
                      <a:lumOff val="15000"/>
                    </a:schemeClr>
                  </a:solidFill>
                  <a:ea typeface="思源宋体 CN Heavy" panose="02020900000000000000" pitchFamily="18" charset="-122"/>
                  <a:cs typeface="+mn-ea"/>
                </a:rPr>
                <a:t>Frame Align and Transformation</a:t>
              </a:r>
              <a:endParaRPr lang="zh-CN" altLang="en-US" sz="2600" dirty="0">
                <a:solidFill>
                  <a:schemeClr val="tx1">
                    <a:lumMod val="85000"/>
                    <a:lumOff val="15000"/>
                  </a:schemeClr>
                </a:solidFill>
                <a:ea typeface="思源宋体 CN Heavy" panose="02020900000000000000" pitchFamily="18" charset="-122"/>
                <a:cs typeface="+mn-ea"/>
                <a:sym typeface="+mn-lt"/>
              </a:endParaRPr>
            </a:p>
            <a:p>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sp>
        <p:nvSpPr>
          <p:cNvPr id="4" name="文本框 3">
            <a:extLst>
              <a:ext uri="{FF2B5EF4-FFF2-40B4-BE49-F238E27FC236}">
                <a16:creationId xmlns:a16="http://schemas.microsoft.com/office/drawing/2014/main" id="{80417EDE-1E9D-B197-6568-15800703EAE4}"/>
              </a:ext>
            </a:extLst>
          </p:cNvPr>
          <p:cNvSpPr txBox="1"/>
          <p:nvPr/>
        </p:nvSpPr>
        <p:spPr>
          <a:xfrm>
            <a:off x="378571" y="1895516"/>
            <a:ext cx="7229592" cy="1569660"/>
          </a:xfrm>
          <a:prstGeom prst="rect">
            <a:avLst/>
          </a:prstGeom>
          <a:noFill/>
        </p:spPr>
        <p:txBody>
          <a:bodyPr wrap="square">
            <a:spAutoFit/>
          </a:bodyPr>
          <a:lstStyle/>
          <a:p>
            <a:pPr marL="342900" indent="-342900">
              <a:buAutoNum type="arabicPeriod"/>
            </a:pPr>
            <a:r>
              <a:rPr lang="en-US" altLang="zh-CN" sz="2400" b="1" kern="0" dirty="0" err="1">
                <a:latin typeface="Times New Roman" panose="02020603050405020304" pitchFamily="18" charset="0"/>
                <a:ea typeface="PMingLiU" panose="02020500000000000000" pitchFamily="18" charset="-120"/>
              </a:rPr>
              <a:t>Homography</a:t>
            </a:r>
            <a:r>
              <a:rPr lang="en-US" altLang="zh-CN" sz="2400" b="1" kern="0" dirty="0">
                <a:latin typeface="Times New Roman" panose="02020603050405020304" pitchFamily="18" charset="0"/>
                <a:ea typeface="PMingLiU" panose="02020500000000000000" pitchFamily="18" charset="-120"/>
              </a:rPr>
              <a:t> is the transformation from one axis to another.</a:t>
            </a:r>
            <a:endParaRPr lang="en-US" altLang="zh-CN" sz="2400" b="1" kern="0" dirty="0">
              <a:effectLst/>
              <a:latin typeface="Times New Roman" panose="02020603050405020304" pitchFamily="18" charset="0"/>
              <a:ea typeface="PMingLiU" panose="02020500000000000000" pitchFamily="18" charset="-120"/>
            </a:endParaRPr>
          </a:p>
          <a:p>
            <a:pPr marL="342900" indent="-342900">
              <a:buAutoNum type="arabicPeriod"/>
            </a:pPr>
            <a:r>
              <a:rPr lang="en-US" altLang="zh-CN" sz="2400" b="1" kern="0" dirty="0" err="1">
                <a:latin typeface="Times New Roman" panose="02020603050405020304" pitchFamily="18" charset="0"/>
                <a:ea typeface="PMingLiU" panose="02020500000000000000" pitchFamily="18" charset="-120"/>
              </a:rPr>
              <a:t>Homography</a:t>
            </a:r>
            <a:r>
              <a:rPr lang="en-US" altLang="zh-CN" sz="2400" b="1" kern="0" dirty="0">
                <a:latin typeface="Times New Roman" panose="02020603050405020304" pitchFamily="18" charset="0"/>
                <a:ea typeface="PMingLiU" panose="02020500000000000000" pitchFamily="18" charset="-120"/>
              </a:rPr>
              <a:t> uses homogeneous coordinates.</a:t>
            </a:r>
          </a:p>
          <a:p>
            <a:pPr marL="342900" indent="-342900">
              <a:buAutoNum type="arabicPeriod"/>
            </a:pPr>
            <a:r>
              <a:rPr lang="en-US" altLang="zh-CN" sz="2400" b="1" kern="0" dirty="0">
                <a:effectLst/>
                <a:latin typeface="Times New Roman" panose="02020603050405020304" pitchFamily="18" charset="0"/>
                <a:ea typeface="PMingLiU" panose="02020500000000000000" pitchFamily="18" charset="-120"/>
              </a:rPr>
              <a:t>The goal is</a:t>
            </a:r>
            <a:r>
              <a:rPr lang="en-US" altLang="zh-CN" sz="2400" b="1" kern="0" dirty="0">
                <a:latin typeface="Times New Roman" panose="02020603050405020304" pitchFamily="18" charset="0"/>
                <a:ea typeface="PMingLiU" panose="02020500000000000000" pitchFamily="18" charset="-120"/>
              </a:rPr>
              <a:t> to find </a:t>
            </a:r>
            <a:r>
              <a:rPr lang="en-US" altLang="zh-CN" sz="2400" b="1" kern="0" dirty="0" err="1">
                <a:latin typeface="Times New Roman" panose="02020603050405020304" pitchFamily="18" charset="0"/>
                <a:ea typeface="PMingLiU" panose="02020500000000000000" pitchFamily="18" charset="-120"/>
              </a:rPr>
              <a:t>homography</a:t>
            </a:r>
            <a:r>
              <a:rPr lang="en-US" altLang="zh-CN" sz="2400" b="1" kern="0" dirty="0">
                <a:latin typeface="Times New Roman" panose="02020603050405020304" pitchFamily="18" charset="0"/>
                <a:ea typeface="PMingLiU" panose="02020500000000000000" pitchFamily="18" charset="-120"/>
              </a:rPr>
              <a:t> to align two frames,</a:t>
            </a:r>
            <a:endParaRPr lang="en-US" altLang="zh-CN" sz="2400" b="1" kern="0" dirty="0">
              <a:effectLst/>
              <a:latin typeface="Times New Roman" panose="02020603050405020304" pitchFamily="18" charset="0"/>
              <a:ea typeface="PMingLiU" panose="02020500000000000000" pitchFamily="18" charset="-120"/>
            </a:endParaRPr>
          </a:p>
        </p:txBody>
      </p:sp>
      <p:sp>
        <p:nvSpPr>
          <p:cNvPr id="5" name="文本框 4">
            <a:extLst>
              <a:ext uri="{FF2B5EF4-FFF2-40B4-BE49-F238E27FC236}">
                <a16:creationId xmlns:a16="http://schemas.microsoft.com/office/drawing/2014/main" id="{154A9C7B-8275-5A14-DF57-E05500580394}"/>
              </a:ext>
            </a:extLst>
          </p:cNvPr>
          <p:cNvSpPr txBox="1"/>
          <p:nvPr/>
        </p:nvSpPr>
        <p:spPr bwMode="auto">
          <a:xfrm>
            <a:off x="396974" y="899706"/>
            <a:ext cx="8267632" cy="837473"/>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sz="3600" b="1" dirty="0" err="1"/>
              <a:t>Homography</a:t>
            </a:r>
            <a:r>
              <a:rPr lang="en-US" altLang="zh-CN" sz="3600" b="1" dirty="0"/>
              <a:t> </a:t>
            </a:r>
            <a:r>
              <a:rPr lang="en-US" altLang="zh-CN" sz="3600" b="1" dirty="0">
                <a:sym typeface="+mn-lt"/>
              </a:rPr>
              <a:t>:</a:t>
            </a:r>
            <a:endParaRPr lang="en-US" altLang="zh-CN" sz="3600" b="1" dirty="0">
              <a:solidFill>
                <a:schemeClr val="tx1">
                  <a:lumMod val="65000"/>
                  <a:lumOff val="35000"/>
                </a:schemeClr>
              </a:solidFill>
              <a:cs typeface="+mn-ea"/>
              <a:sym typeface="+mn-lt"/>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148E155-922E-E80A-949B-C177D6B95079}"/>
                  </a:ext>
                </a:extLst>
              </p:cNvPr>
              <p:cNvSpPr txBox="1"/>
              <p:nvPr/>
            </p:nvSpPr>
            <p:spPr>
              <a:xfrm>
                <a:off x="1061122" y="2901618"/>
                <a:ext cx="5157766" cy="3613810"/>
              </a:xfrm>
              <a:prstGeom prst="rect">
                <a:avLst/>
              </a:prstGeom>
              <a:noFill/>
            </p:spPr>
            <p:txBody>
              <a:bodyPr wrap="square">
                <a:spAutoFit/>
              </a:bodyPr>
              <a:lstStyle/>
              <a:p>
                <a:pPr>
                  <a:lnSpc>
                    <a:spcPct val="200000"/>
                  </a:lnSpc>
                </a:pPr>
                <a14:m>
                  <m:oMathPara xmlns:m="http://schemas.openxmlformats.org/officeDocument/2006/math">
                    <m:oMathParaPr>
                      <m:jc m:val="centerGroup"/>
                    </m:oMathParaPr>
                    <m:oMath xmlns:m="http://schemas.openxmlformats.org/officeDocument/2006/math">
                      <m:r>
                        <a:rPr lang="en-US" altLang="zh-CN" sz="1800" i="1" smtClean="0">
                          <a:solidFill>
                            <a:srgbClr val="000000"/>
                          </a:solidFill>
                          <a:effectLst/>
                          <a:latin typeface="Cambria Math" panose="02040503050406030204" pitchFamily="18" charset="0"/>
                          <a:ea typeface="宋体" panose="02010600030101010101" pitchFamily="2" charset="-122"/>
                        </a:rPr>
                        <m:t>𝐻</m:t>
                      </m:r>
                      <m:r>
                        <a:rPr lang="en-US" altLang="zh-CN" sz="1800" i="1" smtClean="0">
                          <a:solidFill>
                            <a:srgbClr val="000000"/>
                          </a:solidFill>
                          <a:effectLst/>
                          <a:latin typeface="Cambria Math" panose="02040503050406030204" pitchFamily="18" charset="0"/>
                          <a:ea typeface="宋体" panose="02010600030101010101" pitchFamily="2" charset="-122"/>
                        </a:rPr>
                        <m:t>=</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rPr>
                              </m:ctrlPr>
                            </m:mPr>
                            <m:mr>
                              <m:e>
                                <m:m>
                                  <m:mPr>
                                    <m:mcs>
                                      <m:mc>
                                        <m:mcPr>
                                          <m:count m:val="1"/>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rPr>
                                    </m:ctrlPr>
                                  </m:mPr>
                                  <m:m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rPr>
                                            <m:t>h</m:t>
                                          </m:r>
                                        </m:e>
                                        <m:sub>
                                          <m:r>
                                            <a:rPr lang="en-US" altLang="zh-CN" sz="1800" i="1">
                                              <a:solidFill>
                                                <a:srgbClr val="000000"/>
                                              </a:solidFill>
                                              <a:effectLst/>
                                              <a:latin typeface="Cambria Math" panose="02040503050406030204" pitchFamily="18" charset="0"/>
                                              <a:ea typeface="宋体" panose="02010600030101010101" pitchFamily="2" charset="-122"/>
                                            </a:rPr>
                                            <m:t>11</m:t>
                                          </m:r>
                                        </m:sub>
                                      </m:sSub>
                                    </m:e>
                                  </m:mr>
                                  <m:m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rPr>
                                            <m:t>h</m:t>
                                          </m:r>
                                        </m:e>
                                        <m:sub>
                                          <m:r>
                                            <a:rPr lang="en-US" altLang="zh-CN" sz="1800" i="1">
                                              <a:solidFill>
                                                <a:srgbClr val="000000"/>
                                              </a:solidFill>
                                              <a:effectLst/>
                                              <a:latin typeface="Cambria Math" panose="02040503050406030204" pitchFamily="18" charset="0"/>
                                              <a:ea typeface="宋体" panose="02010600030101010101" pitchFamily="2" charset="-122"/>
                                            </a:rPr>
                                            <m:t>21</m:t>
                                          </m:r>
                                        </m:sub>
                                      </m:sSub>
                                    </m:e>
                                  </m:mr>
                                  <m:m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rPr>
                                            <m:t>h</m:t>
                                          </m:r>
                                        </m:e>
                                        <m:sub>
                                          <m:r>
                                            <a:rPr lang="en-US" altLang="zh-CN" sz="1800" i="1">
                                              <a:solidFill>
                                                <a:srgbClr val="000000"/>
                                              </a:solidFill>
                                              <a:effectLst/>
                                              <a:latin typeface="Cambria Math" panose="02040503050406030204" pitchFamily="18" charset="0"/>
                                              <a:ea typeface="宋体" panose="02010600030101010101" pitchFamily="2" charset="-122"/>
                                            </a:rPr>
                                            <m:t>31</m:t>
                                          </m:r>
                                        </m:sub>
                                      </m:sSub>
                                    </m:e>
                                  </m:mr>
                                </m:m>
                              </m:e>
                              <m:e>
                                <m:m>
                                  <m:mPr>
                                    <m:mcs>
                                      <m:mc>
                                        <m:mcPr>
                                          <m:count m:val="1"/>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rPr>
                                    </m:ctrlPr>
                                  </m:mPr>
                                  <m:m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rPr>
                                            <m:t>h</m:t>
                                          </m:r>
                                        </m:e>
                                        <m:sub>
                                          <m:r>
                                            <a:rPr lang="en-US" altLang="zh-CN" sz="1800" i="1">
                                              <a:solidFill>
                                                <a:srgbClr val="000000"/>
                                              </a:solidFill>
                                              <a:effectLst/>
                                              <a:latin typeface="Cambria Math" panose="02040503050406030204" pitchFamily="18" charset="0"/>
                                              <a:ea typeface="宋体" panose="02010600030101010101" pitchFamily="2" charset="-122"/>
                                            </a:rPr>
                                            <m:t>12</m:t>
                                          </m:r>
                                        </m:sub>
                                      </m:sSub>
                                    </m:e>
                                  </m:mr>
                                  <m:m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rPr>
                                            <m:t>h</m:t>
                                          </m:r>
                                        </m:e>
                                        <m:sub>
                                          <m:r>
                                            <a:rPr lang="en-US" altLang="zh-CN" sz="1800" i="1">
                                              <a:solidFill>
                                                <a:srgbClr val="000000"/>
                                              </a:solidFill>
                                              <a:effectLst/>
                                              <a:latin typeface="Cambria Math" panose="02040503050406030204" pitchFamily="18" charset="0"/>
                                              <a:ea typeface="宋体" panose="02010600030101010101" pitchFamily="2" charset="-122"/>
                                            </a:rPr>
                                            <m:t>22</m:t>
                                          </m:r>
                                        </m:sub>
                                      </m:sSub>
                                    </m:e>
                                  </m:mr>
                                  <m:m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rPr>
                                            <m:t>h</m:t>
                                          </m:r>
                                        </m:e>
                                        <m:sub>
                                          <m:r>
                                            <a:rPr lang="en-US" altLang="zh-CN" sz="1800" i="1">
                                              <a:solidFill>
                                                <a:srgbClr val="000000"/>
                                              </a:solidFill>
                                              <a:effectLst/>
                                              <a:latin typeface="Cambria Math" panose="02040503050406030204" pitchFamily="18" charset="0"/>
                                              <a:ea typeface="宋体" panose="02010600030101010101" pitchFamily="2" charset="-122"/>
                                            </a:rPr>
                                            <m:t>32</m:t>
                                          </m:r>
                                        </m:sub>
                                      </m:sSub>
                                    </m:e>
                                  </m:mr>
                                </m:m>
                              </m:e>
                              <m:e>
                                <m:m>
                                  <m:mPr>
                                    <m:mcs>
                                      <m:mc>
                                        <m:mcPr>
                                          <m:count m:val="1"/>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rPr>
                                    </m:ctrlPr>
                                  </m:mPr>
                                  <m:m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rPr>
                                            <m:t>h</m:t>
                                          </m:r>
                                        </m:e>
                                        <m:sub>
                                          <m:r>
                                            <a:rPr lang="en-US" altLang="zh-CN" sz="1800" i="1">
                                              <a:solidFill>
                                                <a:srgbClr val="000000"/>
                                              </a:solidFill>
                                              <a:effectLst/>
                                              <a:latin typeface="Cambria Math" panose="02040503050406030204" pitchFamily="18" charset="0"/>
                                              <a:ea typeface="宋体" panose="02010600030101010101" pitchFamily="2" charset="-122"/>
                                            </a:rPr>
                                            <m:t>13</m:t>
                                          </m:r>
                                        </m:sub>
                                      </m:sSub>
                                    </m:e>
                                  </m:mr>
                                  <m:m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rPr>
                                            <m:t>h</m:t>
                                          </m:r>
                                        </m:e>
                                        <m:sub>
                                          <m:r>
                                            <a:rPr lang="en-US" altLang="zh-CN" sz="1800" i="1">
                                              <a:solidFill>
                                                <a:srgbClr val="000000"/>
                                              </a:solidFill>
                                              <a:effectLst/>
                                              <a:latin typeface="Cambria Math" panose="02040503050406030204" pitchFamily="18" charset="0"/>
                                              <a:ea typeface="宋体" panose="02010600030101010101" pitchFamily="2" charset="-122"/>
                                            </a:rPr>
                                            <m:t>23</m:t>
                                          </m:r>
                                        </m:sub>
                                      </m:sSub>
                                    </m:e>
                                  </m:mr>
                                  <m:mr>
                                    <m:e>
                                      <m:r>
                                        <a:rPr lang="en-US" altLang="zh-CN" sz="1800" i="1">
                                          <a:solidFill>
                                            <a:srgbClr val="000000"/>
                                          </a:solidFill>
                                          <a:effectLst/>
                                          <a:latin typeface="Cambria Math" panose="02040503050406030204" pitchFamily="18" charset="0"/>
                                          <a:ea typeface="宋体" panose="02010600030101010101" pitchFamily="2" charset="-122"/>
                                        </a:rPr>
                                        <m:t>1</m:t>
                                      </m:r>
                                    </m:e>
                                  </m:mr>
                                </m:m>
                              </m:e>
                            </m:mr>
                          </m:m>
                        </m:e>
                      </m:d>
                    </m:oMath>
                  </m:oMathPara>
                </a14:m>
                <a:endParaRPr lang="zh-CN" altLang="zh-CN" sz="1200" dirty="0">
                  <a:effectLst/>
                  <a:latin typeface="Times New Roman" panose="02020603050405020304" pitchFamily="18" charset="0"/>
                  <a:ea typeface="PMingLiU" panose="02020500000000000000" pitchFamily="18" charset="-120"/>
                </a:endParaRPr>
              </a:p>
              <a:p>
                <a:pPr>
                  <a:lnSpc>
                    <a:spcPct val="200000"/>
                  </a:lnSpc>
                </a:pPr>
                <a14:m>
                  <m:oMathPara xmlns:m="http://schemas.openxmlformats.org/officeDocument/2006/math">
                    <m:oMathParaPr>
                      <m:jc m:val="centerGroup"/>
                    </m:oMathParaPr>
                    <m:oMath xmlns:m="http://schemas.openxmlformats.org/officeDocument/2006/math">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rPr>
                          </m:ctrlPr>
                        </m:dPr>
                        <m:e>
                          <m:m>
                            <m:mPr>
                              <m:mcs>
                                <m:mc>
                                  <m:mcPr>
                                    <m:count m:val="1"/>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rPr>
                              </m:ctrlPr>
                            </m:mPr>
                            <m:m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rPr>
                                      <m:t>𝑢</m:t>
                                    </m:r>
                                  </m:e>
                                  <m:sub>
                                    <m:r>
                                      <a:rPr lang="en-US" altLang="zh-CN" sz="1800" i="1">
                                        <a:solidFill>
                                          <a:srgbClr val="000000"/>
                                        </a:solidFill>
                                        <a:effectLst/>
                                        <a:latin typeface="Cambria Math" panose="02040503050406030204" pitchFamily="18" charset="0"/>
                                        <a:ea typeface="宋体" panose="02010600030101010101" pitchFamily="2" charset="-122"/>
                                      </a:rPr>
                                      <m:t>2</m:t>
                                    </m:r>
                                  </m:sub>
                                </m:sSub>
                              </m:e>
                            </m:mr>
                            <m:m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rPr>
                                      <m:t>𝑣</m:t>
                                    </m:r>
                                  </m:e>
                                  <m:sub>
                                    <m:r>
                                      <a:rPr lang="en-US" altLang="zh-CN" sz="1800" i="1">
                                        <a:solidFill>
                                          <a:srgbClr val="000000"/>
                                        </a:solidFill>
                                        <a:effectLst/>
                                        <a:latin typeface="Cambria Math" panose="02040503050406030204" pitchFamily="18" charset="0"/>
                                        <a:ea typeface="宋体" panose="02010600030101010101" pitchFamily="2" charset="-122"/>
                                      </a:rPr>
                                      <m:t>2</m:t>
                                    </m:r>
                                  </m:sub>
                                </m:sSub>
                              </m:e>
                            </m:mr>
                            <m:mr>
                              <m:e>
                                <m:r>
                                  <a:rPr lang="en-US" altLang="zh-CN" sz="1800" i="1">
                                    <a:solidFill>
                                      <a:srgbClr val="000000"/>
                                    </a:solidFill>
                                    <a:effectLst/>
                                    <a:latin typeface="Cambria Math" panose="02040503050406030204" pitchFamily="18" charset="0"/>
                                    <a:ea typeface="宋体" panose="02010600030101010101" pitchFamily="2" charset="-122"/>
                                  </a:rPr>
                                  <m:t>1</m:t>
                                </m:r>
                              </m:e>
                            </m:mr>
                          </m:m>
                        </m:e>
                      </m:d>
                      <m:r>
                        <a:rPr lang="en-US" altLang="zh-CN" sz="1800" i="1">
                          <a:solidFill>
                            <a:srgbClr val="000000"/>
                          </a:solidFill>
                          <a:effectLst/>
                          <a:latin typeface="Cambria Math" panose="02040503050406030204" pitchFamily="18" charset="0"/>
                          <a:ea typeface="宋体" panose="02010600030101010101" pitchFamily="2" charset="-122"/>
                        </a:rPr>
                        <m:t>=</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rPr>
                              </m:ctrlPr>
                            </m:mPr>
                            <m:mr>
                              <m:e>
                                <m:m>
                                  <m:mPr>
                                    <m:mcs>
                                      <m:mc>
                                        <m:mcPr>
                                          <m:count m:val="1"/>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rPr>
                                    </m:ctrlPr>
                                  </m:mPr>
                                  <m:m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rPr>
                                            <m:t>h</m:t>
                                          </m:r>
                                        </m:e>
                                        <m:sub>
                                          <m:r>
                                            <a:rPr lang="en-US" altLang="zh-CN" sz="1800" i="1">
                                              <a:solidFill>
                                                <a:srgbClr val="000000"/>
                                              </a:solidFill>
                                              <a:effectLst/>
                                              <a:latin typeface="Cambria Math" panose="02040503050406030204" pitchFamily="18" charset="0"/>
                                              <a:ea typeface="宋体" panose="02010600030101010101" pitchFamily="2" charset="-122"/>
                                            </a:rPr>
                                            <m:t>11</m:t>
                                          </m:r>
                                        </m:sub>
                                      </m:sSub>
                                    </m:e>
                                  </m:mr>
                                  <m:m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rPr>
                                            <m:t>h</m:t>
                                          </m:r>
                                        </m:e>
                                        <m:sub>
                                          <m:r>
                                            <a:rPr lang="en-US" altLang="zh-CN" sz="1800" i="1">
                                              <a:solidFill>
                                                <a:srgbClr val="000000"/>
                                              </a:solidFill>
                                              <a:effectLst/>
                                              <a:latin typeface="Cambria Math" panose="02040503050406030204" pitchFamily="18" charset="0"/>
                                              <a:ea typeface="宋体" panose="02010600030101010101" pitchFamily="2" charset="-122"/>
                                            </a:rPr>
                                            <m:t>21</m:t>
                                          </m:r>
                                        </m:sub>
                                      </m:sSub>
                                    </m:e>
                                  </m:mr>
                                  <m:m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rPr>
                                            <m:t>h</m:t>
                                          </m:r>
                                        </m:e>
                                        <m:sub>
                                          <m:r>
                                            <a:rPr lang="en-US" altLang="zh-CN" sz="1800" i="1">
                                              <a:solidFill>
                                                <a:srgbClr val="000000"/>
                                              </a:solidFill>
                                              <a:effectLst/>
                                              <a:latin typeface="Cambria Math" panose="02040503050406030204" pitchFamily="18" charset="0"/>
                                              <a:ea typeface="宋体" panose="02010600030101010101" pitchFamily="2" charset="-122"/>
                                            </a:rPr>
                                            <m:t>31</m:t>
                                          </m:r>
                                        </m:sub>
                                      </m:sSub>
                                    </m:e>
                                  </m:mr>
                                </m:m>
                              </m:e>
                              <m:e>
                                <m:m>
                                  <m:mPr>
                                    <m:mcs>
                                      <m:mc>
                                        <m:mcPr>
                                          <m:count m:val="1"/>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rPr>
                                    </m:ctrlPr>
                                  </m:mPr>
                                  <m:m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rPr>
                                            <m:t>h</m:t>
                                          </m:r>
                                        </m:e>
                                        <m:sub>
                                          <m:r>
                                            <a:rPr lang="en-US" altLang="zh-CN" sz="1800" i="1">
                                              <a:solidFill>
                                                <a:srgbClr val="000000"/>
                                              </a:solidFill>
                                              <a:effectLst/>
                                              <a:latin typeface="Cambria Math" panose="02040503050406030204" pitchFamily="18" charset="0"/>
                                              <a:ea typeface="宋体" panose="02010600030101010101" pitchFamily="2" charset="-122"/>
                                            </a:rPr>
                                            <m:t>12</m:t>
                                          </m:r>
                                        </m:sub>
                                      </m:sSub>
                                    </m:e>
                                  </m:mr>
                                  <m:m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rPr>
                                            <m:t>h</m:t>
                                          </m:r>
                                        </m:e>
                                        <m:sub>
                                          <m:r>
                                            <a:rPr lang="en-US" altLang="zh-CN" sz="1800" i="1">
                                              <a:solidFill>
                                                <a:srgbClr val="000000"/>
                                              </a:solidFill>
                                              <a:effectLst/>
                                              <a:latin typeface="Cambria Math" panose="02040503050406030204" pitchFamily="18" charset="0"/>
                                              <a:ea typeface="宋体" panose="02010600030101010101" pitchFamily="2" charset="-122"/>
                                            </a:rPr>
                                            <m:t>22</m:t>
                                          </m:r>
                                        </m:sub>
                                      </m:sSub>
                                    </m:e>
                                  </m:mr>
                                  <m:m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rPr>
                                            <m:t>h</m:t>
                                          </m:r>
                                        </m:e>
                                        <m:sub>
                                          <m:r>
                                            <a:rPr lang="en-US" altLang="zh-CN" sz="1800" i="1">
                                              <a:solidFill>
                                                <a:srgbClr val="000000"/>
                                              </a:solidFill>
                                              <a:effectLst/>
                                              <a:latin typeface="Cambria Math" panose="02040503050406030204" pitchFamily="18" charset="0"/>
                                              <a:ea typeface="宋体" panose="02010600030101010101" pitchFamily="2" charset="-122"/>
                                            </a:rPr>
                                            <m:t>32</m:t>
                                          </m:r>
                                        </m:sub>
                                      </m:sSub>
                                    </m:e>
                                  </m:mr>
                                </m:m>
                              </m:e>
                              <m:e>
                                <m:m>
                                  <m:mPr>
                                    <m:mcs>
                                      <m:mc>
                                        <m:mcPr>
                                          <m:count m:val="1"/>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rPr>
                                    </m:ctrlPr>
                                  </m:mPr>
                                  <m:m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rPr>
                                            <m:t>h</m:t>
                                          </m:r>
                                        </m:e>
                                        <m:sub>
                                          <m:r>
                                            <a:rPr lang="en-US" altLang="zh-CN" sz="1800" i="1">
                                              <a:solidFill>
                                                <a:srgbClr val="000000"/>
                                              </a:solidFill>
                                              <a:effectLst/>
                                              <a:latin typeface="Cambria Math" panose="02040503050406030204" pitchFamily="18" charset="0"/>
                                              <a:ea typeface="宋体" panose="02010600030101010101" pitchFamily="2" charset="-122"/>
                                            </a:rPr>
                                            <m:t>13</m:t>
                                          </m:r>
                                        </m:sub>
                                      </m:sSub>
                                    </m:e>
                                  </m:mr>
                                  <m:m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rPr>
                                            <m:t>h</m:t>
                                          </m:r>
                                        </m:e>
                                        <m:sub>
                                          <m:r>
                                            <a:rPr lang="en-US" altLang="zh-CN" sz="1800" i="1">
                                              <a:solidFill>
                                                <a:srgbClr val="000000"/>
                                              </a:solidFill>
                                              <a:effectLst/>
                                              <a:latin typeface="Cambria Math" panose="02040503050406030204" pitchFamily="18" charset="0"/>
                                              <a:ea typeface="宋体" panose="02010600030101010101" pitchFamily="2" charset="-122"/>
                                            </a:rPr>
                                            <m:t>23</m:t>
                                          </m:r>
                                        </m:sub>
                                      </m:sSub>
                                    </m:e>
                                  </m:mr>
                                  <m:mr>
                                    <m:e>
                                      <m:r>
                                        <a:rPr lang="en-US" altLang="zh-CN" sz="1800" i="1">
                                          <a:solidFill>
                                            <a:srgbClr val="000000"/>
                                          </a:solidFill>
                                          <a:effectLst/>
                                          <a:latin typeface="Cambria Math" panose="02040503050406030204" pitchFamily="18" charset="0"/>
                                          <a:ea typeface="宋体" panose="02010600030101010101" pitchFamily="2" charset="-122"/>
                                        </a:rPr>
                                        <m:t>1</m:t>
                                      </m:r>
                                    </m:e>
                                  </m:mr>
                                </m:m>
                              </m:e>
                            </m:mr>
                          </m:m>
                        </m:e>
                      </m:d>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rPr>
                          </m:ctrlPr>
                        </m:dPr>
                        <m:e>
                          <m:m>
                            <m:mPr>
                              <m:mcs>
                                <m:mc>
                                  <m:mcPr>
                                    <m:count m:val="1"/>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rPr>
                              </m:ctrlPr>
                            </m:mPr>
                            <m:m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rPr>
                                      <m:t>𝑢</m:t>
                                    </m:r>
                                  </m:e>
                                  <m:sub>
                                    <m:r>
                                      <a:rPr lang="en-US" altLang="zh-CN" sz="1800" i="1">
                                        <a:solidFill>
                                          <a:srgbClr val="000000"/>
                                        </a:solidFill>
                                        <a:effectLst/>
                                        <a:latin typeface="Cambria Math" panose="02040503050406030204" pitchFamily="18" charset="0"/>
                                        <a:ea typeface="宋体" panose="02010600030101010101" pitchFamily="2" charset="-122"/>
                                      </a:rPr>
                                      <m:t>1</m:t>
                                    </m:r>
                                  </m:sub>
                                </m:sSub>
                              </m:e>
                            </m:mr>
                            <m:mr>
                              <m:e>
                                <m:sSub>
                                  <m:sSubPr>
                                    <m:ctrlPr>
                                      <a:rPr lang="zh-CN" altLang="zh-CN" sz="1800" i="1">
                                        <a:solidFill>
                                          <a:srgbClr val="000000"/>
                                        </a:solidFill>
                                        <a:effectLst/>
                                        <a:latin typeface="Cambria Math" panose="02040503050406030204" pitchFamily="18" charset="0"/>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宋体" panose="02010600030101010101" pitchFamily="2" charset="-122"/>
                                      </a:rPr>
                                      <m:t>𝑣</m:t>
                                    </m:r>
                                  </m:e>
                                  <m:sub>
                                    <m:r>
                                      <a:rPr lang="en-US" altLang="zh-CN" sz="1800" i="1">
                                        <a:solidFill>
                                          <a:srgbClr val="000000"/>
                                        </a:solidFill>
                                        <a:effectLst/>
                                        <a:latin typeface="Cambria Math" panose="02040503050406030204" pitchFamily="18" charset="0"/>
                                        <a:ea typeface="宋体" panose="02010600030101010101" pitchFamily="2" charset="-122"/>
                                      </a:rPr>
                                      <m:t>1</m:t>
                                    </m:r>
                                  </m:sub>
                                </m:sSub>
                              </m:e>
                            </m:mr>
                            <m:mr>
                              <m:e>
                                <m:r>
                                  <a:rPr lang="en-US" altLang="zh-CN" sz="1800" i="1">
                                    <a:solidFill>
                                      <a:srgbClr val="000000"/>
                                    </a:solidFill>
                                    <a:effectLst/>
                                    <a:latin typeface="Cambria Math" panose="02040503050406030204" pitchFamily="18" charset="0"/>
                                    <a:ea typeface="宋体" panose="02010600030101010101" pitchFamily="2" charset="-122"/>
                                  </a:rPr>
                                  <m:t>1</m:t>
                                </m:r>
                              </m:e>
                            </m:mr>
                          </m:m>
                        </m:e>
                      </m:d>
                    </m:oMath>
                  </m:oMathPara>
                </a14:m>
                <a:endParaRPr lang="zh-CN" altLang="zh-CN" sz="1200" dirty="0">
                  <a:effectLst/>
                  <a:latin typeface="Times New Roman" panose="02020603050405020304" pitchFamily="18" charset="0"/>
                  <a:ea typeface="PMingLiU" panose="02020500000000000000" pitchFamily="18" charset="-120"/>
                </a:endParaRPr>
              </a:p>
            </p:txBody>
          </p:sp>
        </mc:Choice>
        <mc:Fallback xmlns="">
          <p:sp>
            <p:nvSpPr>
              <p:cNvPr id="7" name="文本框 6">
                <a:extLst>
                  <a:ext uri="{FF2B5EF4-FFF2-40B4-BE49-F238E27FC236}">
                    <a16:creationId xmlns:a16="http://schemas.microsoft.com/office/drawing/2014/main" id="{5148E155-922E-E80A-949B-C177D6B95079}"/>
                  </a:ext>
                </a:extLst>
              </p:cNvPr>
              <p:cNvSpPr txBox="1">
                <a:spLocks noRot="1" noChangeAspect="1" noMove="1" noResize="1" noEditPoints="1" noAdjustHandles="1" noChangeArrowheads="1" noChangeShapeType="1" noTextEdit="1"/>
              </p:cNvSpPr>
              <p:nvPr/>
            </p:nvSpPr>
            <p:spPr>
              <a:xfrm>
                <a:off x="1061122" y="2901618"/>
                <a:ext cx="5157766" cy="3613810"/>
              </a:xfrm>
              <a:prstGeom prst="rect">
                <a:avLst/>
              </a:prstGeom>
              <a:blipFill>
                <a:blip r:embed="rId3"/>
                <a:stretch>
                  <a:fillRect/>
                </a:stretch>
              </a:blipFill>
            </p:spPr>
            <p:txBody>
              <a:bodyPr/>
              <a:lstStyle/>
              <a:p>
                <a:r>
                  <a:rPr lang="zh-CN" altLang="en-US">
                    <a:noFill/>
                  </a:rPr>
                  <a:t> </a:t>
                </a:r>
              </a:p>
            </p:txBody>
          </p:sp>
        </mc:Fallback>
      </mc:AlternateContent>
      <p:pic>
        <p:nvPicPr>
          <p:cNvPr id="2" name="图片 1" descr="QR 代码&#10;&#10;中度可信度描述已自动生成">
            <a:extLst>
              <a:ext uri="{FF2B5EF4-FFF2-40B4-BE49-F238E27FC236}">
                <a16:creationId xmlns:a16="http://schemas.microsoft.com/office/drawing/2014/main" id="{5F4046D2-D7A3-C553-80C7-5C9193190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1397" y="1117076"/>
            <a:ext cx="2547534" cy="4413688"/>
          </a:xfrm>
          <a:prstGeom prst="rect">
            <a:avLst/>
          </a:prstGeom>
        </p:spPr>
      </p:pic>
    </p:spTree>
    <p:extLst>
      <p:ext uri="{BB962C8B-B14F-4D97-AF65-F5344CB8AC3E}">
        <p14:creationId xmlns:p14="http://schemas.microsoft.com/office/powerpoint/2010/main" val="2488205898"/>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92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-1</a:t>
            </a:r>
            <a:endParaRPr kumimoji="1" lang="zh-CN" altLang="en-US" sz="1400" dirty="0">
              <a:solidFill>
                <a:schemeClr val="bg1"/>
              </a:solidFill>
              <a:cs typeface="+mn-ea"/>
              <a:sym typeface="+mn-lt"/>
            </a:endParaRPr>
          </a:p>
        </p:txBody>
      </p:sp>
      <p:sp>
        <p:nvSpPr>
          <p:cNvPr id="8" name="文本框 7"/>
          <p:cNvSpPr txBox="1"/>
          <p:nvPr/>
        </p:nvSpPr>
        <p:spPr>
          <a:xfrm>
            <a:off x="2370856" y="4779797"/>
            <a:ext cx="869149" cy="307777"/>
          </a:xfrm>
          <a:prstGeom prst="rect">
            <a:avLst/>
          </a:prstGeom>
          <a:noFill/>
        </p:spPr>
        <p:txBody>
          <a:bodyPr wrap="none" rtlCol="0">
            <a:spAutoFit/>
          </a:bodyPr>
          <a:lstStyle/>
          <a:p>
            <a:r>
              <a:rPr kumimoji="1" lang="zh-CN" altLang="en-US" sz="1400" dirty="0">
                <a:solidFill>
                  <a:schemeClr val="bg1"/>
                </a:solidFill>
                <a:cs typeface="+mn-ea"/>
                <a:sym typeface="+mn-lt"/>
              </a:rPr>
              <a:t>流程明</a:t>
            </a:r>
            <a:r>
              <a:rPr kumimoji="1" lang="en-US" altLang="zh-CN" sz="1400" dirty="0">
                <a:solidFill>
                  <a:schemeClr val="bg1"/>
                </a:solidFill>
                <a:cs typeface="+mn-ea"/>
                <a:sym typeface="+mn-lt"/>
              </a:rPr>
              <a:t>-2</a:t>
            </a:r>
            <a:endParaRPr kumimoji="1" lang="zh-CN" altLang="en-US" sz="1400" dirty="0">
              <a:solidFill>
                <a:schemeClr val="bg1"/>
              </a:solidFill>
              <a:cs typeface="+mn-ea"/>
              <a:sym typeface="+mn-lt"/>
            </a:endParaRPr>
          </a:p>
        </p:txBody>
      </p:sp>
      <p:sp>
        <p:nvSpPr>
          <p:cNvPr id="10" name="文本框 9"/>
          <p:cNvSpPr txBox="1"/>
          <p:nvPr/>
        </p:nvSpPr>
        <p:spPr>
          <a:xfrm>
            <a:off x="37424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-3</a:t>
            </a:r>
            <a:endParaRPr kumimoji="1" lang="zh-CN" altLang="en-US" sz="1400" dirty="0">
              <a:solidFill>
                <a:schemeClr val="bg1"/>
              </a:solidFill>
              <a:cs typeface="+mn-ea"/>
              <a:sym typeface="+mn-lt"/>
            </a:endParaRPr>
          </a:p>
        </p:txBody>
      </p:sp>
      <p:sp>
        <p:nvSpPr>
          <p:cNvPr id="12" name="文本框 11"/>
          <p:cNvSpPr txBox="1"/>
          <p:nvPr/>
        </p:nvSpPr>
        <p:spPr>
          <a:xfrm>
            <a:off x="5114056" y="4779797"/>
            <a:ext cx="1087157" cy="307777"/>
          </a:xfrm>
          <a:prstGeom prst="rect">
            <a:avLst/>
          </a:prstGeom>
          <a:noFill/>
        </p:spPr>
        <p:txBody>
          <a:bodyPr wrap="none" rtlCol="0">
            <a:spAutoFit/>
          </a:bodyPr>
          <a:lstStyle/>
          <a:p>
            <a:r>
              <a:rPr kumimoji="1" lang="zh-CN" altLang="en-US" sz="1400">
                <a:solidFill>
                  <a:schemeClr val="bg1"/>
                </a:solidFill>
                <a:cs typeface="+mn-ea"/>
                <a:sym typeface="+mn-lt"/>
              </a:rPr>
              <a:t>流程说明</a:t>
            </a:r>
            <a:r>
              <a:rPr kumimoji="1" lang="en-US" altLang="zh-CN" sz="1400">
                <a:solidFill>
                  <a:schemeClr val="bg1"/>
                </a:solidFill>
                <a:cs typeface="+mn-ea"/>
                <a:sym typeface="+mn-lt"/>
              </a:rPr>
              <a:t>-4</a:t>
            </a:r>
            <a:endParaRPr kumimoji="1" lang="zh-CN" altLang="en-US" sz="1400">
              <a:solidFill>
                <a:schemeClr val="bg1"/>
              </a:solidFill>
              <a:cs typeface="+mn-ea"/>
              <a:sym typeface="+mn-lt"/>
            </a:endParaRPr>
          </a:p>
        </p:txBody>
      </p:sp>
      <p:grpSp>
        <p:nvGrpSpPr>
          <p:cNvPr id="18" name="组合 17"/>
          <p:cNvGrpSpPr/>
          <p:nvPr/>
        </p:nvGrpSpPr>
        <p:grpSpPr>
          <a:xfrm>
            <a:off x="409834" y="224524"/>
            <a:ext cx="3727611" cy="892552"/>
            <a:chOff x="198870" y="91385"/>
            <a:chExt cx="3727611" cy="892552"/>
          </a:xfrm>
        </p:grpSpPr>
        <p:sp>
          <p:nvSpPr>
            <p:cNvPr id="19" name="椭圆 14"/>
            <p:cNvSpPr/>
            <p:nvPr/>
          </p:nvSpPr>
          <p:spPr>
            <a:xfrm rot="21283918">
              <a:off x="198870" y="204059"/>
              <a:ext cx="386147" cy="297873"/>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597877" y="91385"/>
              <a:ext cx="3328604" cy="892552"/>
            </a:xfrm>
            <a:prstGeom prst="rect">
              <a:avLst/>
            </a:prstGeom>
            <a:noFill/>
          </p:spPr>
          <p:txBody>
            <a:bodyPr wrap="none" rtlCol="0">
              <a:spAutoFit/>
            </a:bodyPr>
            <a:lstStyle/>
            <a:p>
              <a:r>
                <a:rPr lang="en-US" altLang="zh-CN"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Keyframes Stitching</a:t>
              </a:r>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a:p>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sp>
        <p:nvSpPr>
          <p:cNvPr id="4" name="文本框 3">
            <a:extLst>
              <a:ext uri="{FF2B5EF4-FFF2-40B4-BE49-F238E27FC236}">
                <a16:creationId xmlns:a16="http://schemas.microsoft.com/office/drawing/2014/main" id="{80417EDE-1E9D-B197-6568-15800703EAE4}"/>
              </a:ext>
            </a:extLst>
          </p:cNvPr>
          <p:cNvSpPr txBox="1"/>
          <p:nvPr/>
        </p:nvSpPr>
        <p:spPr>
          <a:xfrm>
            <a:off x="378571" y="1895516"/>
            <a:ext cx="7229592" cy="830997"/>
          </a:xfrm>
          <a:prstGeom prst="rect">
            <a:avLst/>
          </a:prstGeom>
          <a:noFill/>
        </p:spPr>
        <p:txBody>
          <a:bodyPr wrap="square">
            <a:spAutoFit/>
          </a:bodyPr>
          <a:lstStyle/>
          <a:p>
            <a:pPr marL="342900" indent="-342900">
              <a:buAutoNum type="arabicPeriod"/>
            </a:pPr>
            <a:r>
              <a:rPr lang="en-US" altLang="zh-CN" sz="2400" b="1" kern="0" dirty="0">
                <a:effectLst/>
                <a:latin typeface="Times New Roman" panose="02020603050405020304" pitchFamily="18" charset="0"/>
                <a:ea typeface="PMingLiU" panose="02020500000000000000" pitchFamily="18" charset="-120"/>
              </a:rPr>
              <a:t>Keep pixels with min pixel values in two images.</a:t>
            </a:r>
          </a:p>
          <a:p>
            <a:pPr marL="342900" indent="-342900">
              <a:buAutoNum type="arabicPeriod"/>
            </a:pPr>
            <a:r>
              <a:rPr lang="en-US" altLang="zh-CN" sz="2400" b="1" kern="0" dirty="0">
                <a:effectLst/>
                <a:latin typeface="Times New Roman" panose="02020603050405020304" pitchFamily="18" charset="0"/>
                <a:ea typeface="PMingLiU" panose="02020500000000000000" pitchFamily="18" charset="-120"/>
              </a:rPr>
              <a:t>High p</a:t>
            </a:r>
            <a:r>
              <a:rPr lang="en-US" altLang="zh-CN" sz="2400" b="1" kern="0" dirty="0">
                <a:latin typeface="Times New Roman" panose="02020603050405020304" pitchFamily="18" charset="0"/>
                <a:ea typeface="PMingLiU" panose="02020500000000000000" pitchFamily="18" charset="-120"/>
              </a:rPr>
              <a:t>ixel(highlight) will be removed.</a:t>
            </a:r>
            <a:endParaRPr lang="en-US" altLang="zh-CN" sz="2400" b="1" kern="0" dirty="0">
              <a:effectLst/>
              <a:latin typeface="Times New Roman" panose="02020603050405020304" pitchFamily="18" charset="0"/>
              <a:ea typeface="PMingLiU" panose="02020500000000000000" pitchFamily="18" charset="-120"/>
            </a:endParaRPr>
          </a:p>
        </p:txBody>
      </p:sp>
      <p:sp>
        <p:nvSpPr>
          <p:cNvPr id="5" name="文本框 4">
            <a:extLst>
              <a:ext uri="{FF2B5EF4-FFF2-40B4-BE49-F238E27FC236}">
                <a16:creationId xmlns:a16="http://schemas.microsoft.com/office/drawing/2014/main" id="{154A9C7B-8275-5A14-DF57-E05500580394}"/>
              </a:ext>
            </a:extLst>
          </p:cNvPr>
          <p:cNvSpPr txBox="1"/>
          <p:nvPr/>
        </p:nvSpPr>
        <p:spPr bwMode="auto">
          <a:xfrm>
            <a:off x="396974" y="899706"/>
            <a:ext cx="8267632" cy="837473"/>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sz="3600" dirty="0"/>
              <a:t>Min pixel comparison</a:t>
            </a:r>
            <a:r>
              <a:rPr lang="en-US" altLang="zh-CN" sz="3600" b="1" dirty="0">
                <a:sym typeface="+mn-lt"/>
              </a:rPr>
              <a:t>:</a:t>
            </a:r>
            <a:endParaRPr lang="en-US" altLang="zh-CN" sz="3600" b="1" dirty="0">
              <a:solidFill>
                <a:schemeClr val="tx1">
                  <a:lumMod val="65000"/>
                  <a:lumOff val="35000"/>
                </a:schemeClr>
              </a:solidFill>
              <a:cs typeface="+mn-ea"/>
              <a:sym typeface="+mn-lt"/>
            </a:endParaRPr>
          </a:p>
        </p:txBody>
      </p:sp>
      <p:pic>
        <p:nvPicPr>
          <p:cNvPr id="3" name="图片 2">
            <a:extLst>
              <a:ext uri="{FF2B5EF4-FFF2-40B4-BE49-F238E27FC236}">
                <a16:creationId xmlns:a16="http://schemas.microsoft.com/office/drawing/2014/main" id="{ECB42C6B-244E-F781-19D9-A03A4B71F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9835" y="2884850"/>
            <a:ext cx="6364771" cy="2990797"/>
          </a:xfrm>
          <a:prstGeom prst="rect">
            <a:avLst/>
          </a:prstGeom>
        </p:spPr>
      </p:pic>
    </p:spTree>
    <p:extLst>
      <p:ext uri="{BB962C8B-B14F-4D97-AF65-F5344CB8AC3E}">
        <p14:creationId xmlns:p14="http://schemas.microsoft.com/office/powerpoint/2010/main" val="1222586073"/>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92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-1</a:t>
            </a:r>
            <a:endParaRPr kumimoji="1" lang="zh-CN" altLang="en-US" sz="1400" dirty="0">
              <a:solidFill>
                <a:schemeClr val="bg1"/>
              </a:solidFill>
              <a:cs typeface="+mn-ea"/>
              <a:sym typeface="+mn-lt"/>
            </a:endParaRPr>
          </a:p>
        </p:txBody>
      </p:sp>
      <p:sp>
        <p:nvSpPr>
          <p:cNvPr id="8" name="文本框 7"/>
          <p:cNvSpPr txBox="1"/>
          <p:nvPr/>
        </p:nvSpPr>
        <p:spPr>
          <a:xfrm>
            <a:off x="2370856" y="4779797"/>
            <a:ext cx="869149" cy="307777"/>
          </a:xfrm>
          <a:prstGeom prst="rect">
            <a:avLst/>
          </a:prstGeom>
          <a:noFill/>
        </p:spPr>
        <p:txBody>
          <a:bodyPr wrap="none" rtlCol="0">
            <a:spAutoFit/>
          </a:bodyPr>
          <a:lstStyle/>
          <a:p>
            <a:r>
              <a:rPr kumimoji="1" lang="zh-CN" altLang="en-US" sz="1400" dirty="0">
                <a:solidFill>
                  <a:schemeClr val="bg1"/>
                </a:solidFill>
                <a:cs typeface="+mn-ea"/>
                <a:sym typeface="+mn-lt"/>
              </a:rPr>
              <a:t>流程明</a:t>
            </a:r>
            <a:r>
              <a:rPr kumimoji="1" lang="en-US" altLang="zh-CN" sz="1400" dirty="0">
                <a:solidFill>
                  <a:schemeClr val="bg1"/>
                </a:solidFill>
                <a:cs typeface="+mn-ea"/>
                <a:sym typeface="+mn-lt"/>
              </a:rPr>
              <a:t>-2</a:t>
            </a:r>
            <a:endParaRPr kumimoji="1" lang="zh-CN" altLang="en-US" sz="1400" dirty="0">
              <a:solidFill>
                <a:schemeClr val="bg1"/>
              </a:solidFill>
              <a:cs typeface="+mn-ea"/>
              <a:sym typeface="+mn-lt"/>
            </a:endParaRPr>
          </a:p>
        </p:txBody>
      </p:sp>
      <p:sp>
        <p:nvSpPr>
          <p:cNvPr id="10" name="文本框 9"/>
          <p:cNvSpPr txBox="1"/>
          <p:nvPr/>
        </p:nvSpPr>
        <p:spPr>
          <a:xfrm>
            <a:off x="37424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-3</a:t>
            </a:r>
            <a:endParaRPr kumimoji="1" lang="zh-CN" altLang="en-US" sz="1400" dirty="0">
              <a:solidFill>
                <a:schemeClr val="bg1"/>
              </a:solidFill>
              <a:cs typeface="+mn-ea"/>
              <a:sym typeface="+mn-lt"/>
            </a:endParaRPr>
          </a:p>
        </p:txBody>
      </p:sp>
      <p:sp>
        <p:nvSpPr>
          <p:cNvPr id="12" name="文本框 11"/>
          <p:cNvSpPr txBox="1"/>
          <p:nvPr/>
        </p:nvSpPr>
        <p:spPr>
          <a:xfrm>
            <a:off x="5114056" y="4779797"/>
            <a:ext cx="1087157" cy="307777"/>
          </a:xfrm>
          <a:prstGeom prst="rect">
            <a:avLst/>
          </a:prstGeom>
          <a:noFill/>
        </p:spPr>
        <p:txBody>
          <a:bodyPr wrap="none" rtlCol="0">
            <a:spAutoFit/>
          </a:bodyPr>
          <a:lstStyle/>
          <a:p>
            <a:r>
              <a:rPr kumimoji="1" lang="zh-CN" altLang="en-US" sz="1400">
                <a:solidFill>
                  <a:schemeClr val="bg1"/>
                </a:solidFill>
                <a:cs typeface="+mn-ea"/>
                <a:sym typeface="+mn-lt"/>
              </a:rPr>
              <a:t>流程说明</a:t>
            </a:r>
            <a:r>
              <a:rPr kumimoji="1" lang="en-US" altLang="zh-CN" sz="1400">
                <a:solidFill>
                  <a:schemeClr val="bg1"/>
                </a:solidFill>
                <a:cs typeface="+mn-ea"/>
                <a:sym typeface="+mn-lt"/>
              </a:rPr>
              <a:t>-4</a:t>
            </a:r>
            <a:endParaRPr kumimoji="1" lang="zh-CN" altLang="en-US" sz="1400">
              <a:solidFill>
                <a:schemeClr val="bg1"/>
              </a:solidFill>
              <a:cs typeface="+mn-ea"/>
              <a:sym typeface="+mn-lt"/>
            </a:endParaRPr>
          </a:p>
        </p:txBody>
      </p:sp>
      <p:grpSp>
        <p:nvGrpSpPr>
          <p:cNvPr id="18" name="组合 17"/>
          <p:cNvGrpSpPr/>
          <p:nvPr/>
        </p:nvGrpSpPr>
        <p:grpSpPr>
          <a:xfrm>
            <a:off x="409834" y="224524"/>
            <a:ext cx="4902163" cy="892552"/>
            <a:chOff x="198870" y="91385"/>
            <a:chExt cx="4902163" cy="892552"/>
          </a:xfrm>
        </p:grpSpPr>
        <p:sp>
          <p:nvSpPr>
            <p:cNvPr id="19" name="椭圆 14"/>
            <p:cNvSpPr/>
            <p:nvPr/>
          </p:nvSpPr>
          <p:spPr>
            <a:xfrm rot="21283918">
              <a:off x="198870" y="204059"/>
              <a:ext cx="386147" cy="297873"/>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597877" y="91385"/>
              <a:ext cx="4503156" cy="892552"/>
            </a:xfrm>
            <a:prstGeom prst="rect">
              <a:avLst/>
            </a:prstGeom>
            <a:noFill/>
          </p:spPr>
          <p:txBody>
            <a:bodyPr wrap="none" rtlCol="0">
              <a:spAutoFit/>
            </a:bodyPr>
            <a:lstStyle/>
            <a:p>
              <a:r>
                <a:rPr lang="en-US" altLang="zh-CN"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Augmentation for QR code</a:t>
              </a:r>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a:p>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sp>
        <p:nvSpPr>
          <p:cNvPr id="4" name="文本框 3">
            <a:extLst>
              <a:ext uri="{FF2B5EF4-FFF2-40B4-BE49-F238E27FC236}">
                <a16:creationId xmlns:a16="http://schemas.microsoft.com/office/drawing/2014/main" id="{80417EDE-1E9D-B197-6568-15800703EAE4}"/>
              </a:ext>
            </a:extLst>
          </p:cNvPr>
          <p:cNvSpPr txBox="1"/>
          <p:nvPr/>
        </p:nvSpPr>
        <p:spPr>
          <a:xfrm>
            <a:off x="396974" y="2754205"/>
            <a:ext cx="7229592" cy="1569660"/>
          </a:xfrm>
          <a:prstGeom prst="rect">
            <a:avLst/>
          </a:prstGeom>
          <a:noFill/>
        </p:spPr>
        <p:txBody>
          <a:bodyPr wrap="square">
            <a:spAutoFit/>
          </a:bodyPr>
          <a:lstStyle/>
          <a:p>
            <a:pPr marL="342900" indent="-342900">
              <a:buAutoNum type="arabicPeriod"/>
            </a:pPr>
            <a:r>
              <a:rPr lang="en-US" altLang="zh-CN" sz="2400" b="1" kern="0" dirty="0">
                <a:latin typeface="Times New Roman" panose="02020603050405020304" pitchFamily="18" charset="0"/>
                <a:ea typeface="PMingLiU" panose="02020500000000000000" pitchFamily="18" charset="-120"/>
              </a:rPr>
              <a:t>Mean</a:t>
            </a:r>
            <a:r>
              <a:rPr lang="en-US" altLang="zh-CN" sz="2400" b="1" kern="0" dirty="0">
                <a:effectLst/>
                <a:latin typeface="Times New Roman" panose="02020603050405020304" pitchFamily="18" charset="0"/>
                <a:ea typeface="PMingLiU" panose="02020500000000000000" pitchFamily="18" charset="-120"/>
              </a:rPr>
              <a:t> f</a:t>
            </a:r>
            <a:r>
              <a:rPr lang="en-US" altLang="zh-CN" sz="2400" b="1" kern="0" dirty="0">
                <a:latin typeface="Times New Roman" panose="02020603050405020304" pitchFamily="18" charset="0"/>
                <a:ea typeface="PMingLiU" panose="02020500000000000000" pitchFamily="18" charset="-120"/>
              </a:rPr>
              <a:t>iltering</a:t>
            </a:r>
            <a:endParaRPr lang="en-US" altLang="zh-CN" sz="2400" b="1" kern="0" dirty="0">
              <a:effectLst/>
              <a:latin typeface="Times New Roman" panose="02020603050405020304" pitchFamily="18" charset="0"/>
              <a:ea typeface="PMingLiU" panose="02020500000000000000" pitchFamily="18" charset="-120"/>
            </a:endParaRPr>
          </a:p>
          <a:p>
            <a:pPr marL="342900" indent="-342900">
              <a:buFontTx/>
              <a:buAutoNum type="arabicPeriod"/>
            </a:pPr>
            <a:r>
              <a:rPr lang="en-US" altLang="zh-CN" sz="2400" b="1" kern="0" dirty="0">
                <a:effectLst/>
                <a:latin typeface="Times New Roman" panose="02020603050405020304" pitchFamily="18" charset="0"/>
                <a:ea typeface="PMingLiU" panose="02020500000000000000" pitchFamily="18" charset="-120"/>
              </a:rPr>
              <a:t>Median f</a:t>
            </a:r>
            <a:r>
              <a:rPr lang="en-US" altLang="zh-CN" sz="2400" b="1" kern="0" dirty="0">
                <a:latin typeface="Times New Roman" panose="02020603050405020304" pitchFamily="18" charset="0"/>
                <a:ea typeface="PMingLiU" panose="02020500000000000000" pitchFamily="18" charset="-120"/>
              </a:rPr>
              <a:t>iltering</a:t>
            </a:r>
            <a:endParaRPr lang="en-US" altLang="zh-CN" sz="2400" b="1" kern="0" dirty="0">
              <a:effectLst/>
              <a:latin typeface="Times New Roman" panose="02020603050405020304" pitchFamily="18" charset="0"/>
              <a:ea typeface="PMingLiU" panose="02020500000000000000" pitchFamily="18" charset="-120"/>
            </a:endParaRPr>
          </a:p>
          <a:p>
            <a:pPr marL="342900" indent="-342900">
              <a:buFontTx/>
              <a:buAutoNum type="arabicPeriod"/>
            </a:pPr>
            <a:r>
              <a:rPr lang="en-US" altLang="zh-CN" sz="2400" b="1" kern="0" dirty="0">
                <a:effectLst/>
                <a:latin typeface="Times New Roman" panose="02020603050405020304" pitchFamily="18" charset="0"/>
                <a:ea typeface="PMingLiU" panose="02020500000000000000" pitchFamily="18" charset="-120"/>
              </a:rPr>
              <a:t>Gaussian f</a:t>
            </a:r>
            <a:r>
              <a:rPr lang="en-US" altLang="zh-CN" sz="2400" b="1" kern="0" dirty="0">
                <a:latin typeface="Times New Roman" panose="02020603050405020304" pitchFamily="18" charset="0"/>
                <a:ea typeface="PMingLiU" panose="02020500000000000000" pitchFamily="18" charset="-120"/>
              </a:rPr>
              <a:t>iltering</a:t>
            </a:r>
            <a:endParaRPr lang="en-US" altLang="zh-CN" sz="2400" b="1" kern="0" dirty="0">
              <a:effectLst/>
              <a:latin typeface="Times New Roman" panose="02020603050405020304" pitchFamily="18" charset="0"/>
              <a:ea typeface="PMingLiU" panose="02020500000000000000" pitchFamily="18" charset="-120"/>
            </a:endParaRPr>
          </a:p>
          <a:p>
            <a:pPr marL="342900" indent="-342900">
              <a:buAutoNum type="arabicPeriod"/>
            </a:pPr>
            <a:r>
              <a:rPr lang="en-US" altLang="zh-CN" sz="2400" b="1" kern="0" dirty="0">
                <a:latin typeface="Times New Roman" panose="02020603050405020304" pitchFamily="18" charset="0"/>
                <a:ea typeface="PMingLiU" panose="02020500000000000000" pitchFamily="18" charset="-120"/>
              </a:rPr>
              <a:t>Filtering can eliminate noise.</a:t>
            </a:r>
          </a:p>
        </p:txBody>
      </p:sp>
      <p:sp>
        <p:nvSpPr>
          <p:cNvPr id="5" name="文本框 4">
            <a:extLst>
              <a:ext uri="{FF2B5EF4-FFF2-40B4-BE49-F238E27FC236}">
                <a16:creationId xmlns:a16="http://schemas.microsoft.com/office/drawing/2014/main" id="{154A9C7B-8275-5A14-DF57-E05500580394}"/>
              </a:ext>
            </a:extLst>
          </p:cNvPr>
          <p:cNvSpPr txBox="1"/>
          <p:nvPr/>
        </p:nvSpPr>
        <p:spPr bwMode="auto">
          <a:xfrm>
            <a:off x="396974" y="899706"/>
            <a:ext cx="8267632" cy="837473"/>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sz="3600" b="1" dirty="0">
                <a:sym typeface="+mn-lt"/>
              </a:rPr>
              <a:t>Filtering:</a:t>
            </a:r>
            <a:endParaRPr lang="en-US" altLang="zh-CN" sz="3600" b="1" dirty="0">
              <a:solidFill>
                <a:schemeClr val="tx1">
                  <a:lumMod val="65000"/>
                  <a:lumOff val="35000"/>
                </a:schemeClr>
              </a:solidFill>
              <a:cs typeface="+mn-ea"/>
              <a:sym typeface="+mn-lt"/>
            </a:endParaRPr>
          </a:p>
        </p:txBody>
      </p:sp>
      <p:pic>
        <p:nvPicPr>
          <p:cNvPr id="3" name="图片 2" descr="冰箱里有许多照片&#10;&#10;中度可信度描述已自动生成">
            <a:extLst>
              <a:ext uri="{FF2B5EF4-FFF2-40B4-BE49-F238E27FC236}">
                <a16:creationId xmlns:a16="http://schemas.microsoft.com/office/drawing/2014/main" id="{D529E59D-E5FF-8075-24CE-05141D1F1A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11997" y="1102658"/>
            <a:ext cx="6071162" cy="3677139"/>
          </a:xfrm>
          <a:prstGeom prst="rect">
            <a:avLst/>
          </a:prstGeom>
        </p:spPr>
      </p:pic>
      <p:sp>
        <p:nvSpPr>
          <p:cNvPr id="14" name="文本框 13">
            <a:extLst>
              <a:ext uri="{FF2B5EF4-FFF2-40B4-BE49-F238E27FC236}">
                <a16:creationId xmlns:a16="http://schemas.microsoft.com/office/drawing/2014/main" id="{73AE473E-9DA8-50E0-B464-11E00899A328}"/>
              </a:ext>
            </a:extLst>
          </p:cNvPr>
          <p:cNvSpPr txBox="1"/>
          <p:nvPr/>
        </p:nvSpPr>
        <p:spPr>
          <a:xfrm>
            <a:off x="5288639" y="5054440"/>
            <a:ext cx="6094520" cy="369332"/>
          </a:xfrm>
          <a:prstGeom prst="rect">
            <a:avLst/>
          </a:prstGeom>
          <a:noFill/>
        </p:spPr>
        <p:txBody>
          <a:bodyPr wrap="square">
            <a:spAutoFit/>
          </a:bodyPr>
          <a:lstStyle/>
          <a:p>
            <a:pPr algn="ctr"/>
            <a:r>
              <a:rPr lang="en-US" altLang="zh-CN" sz="1800" dirty="0">
                <a:effectLst/>
                <a:latin typeface="等线 Light" panose="02010600030101010101" pitchFamily="2" charset="-122"/>
                <a:ea typeface="等线 Light" panose="02010600030101010101" pitchFamily="2" charset="-122"/>
                <a:cs typeface="Times New Roman" panose="02020603050405020304" pitchFamily="18" charset="0"/>
              </a:rPr>
              <a:t>Median filter, Mean filter, Gaussian filter from Left to Right</a:t>
            </a:r>
            <a:endParaRPr lang="zh-CN" altLang="zh-CN" sz="18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7EA574F8-8363-C6EF-ABB0-7603896ADF97}"/>
              </a:ext>
            </a:extLst>
          </p:cNvPr>
          <p:cNvSpPr txBox="1"/>
          <p:nvPr/>
        </p:nvSpPr>
        <p:spPr>
          <a:xfrm>
            <a:off x="396974" y="1833231"/>
            <a:ext cx="4325946" cy="830997"/>
          </a:xfrm>
          <a:prstGeom prst="rect">
            <a:avLst/>
          </a:prstGeom>
          <a:noFill/>
        </p:spPr>
        <p:txBody>
          <a:bodyPr wrap="square">
            <a:spAutoFit/>
          </a:bodyPr>
          <a:lstStyle/>
          <a:p>
            <a:r>
              <a:rPr lang="en-US" altLang="zh-CN" sz="2400" dirty="0">
                <a:solidFill>
                  <a:schemeClr val="tx1">
                    <a:lumMod val="65000"/>
                    <a:lumOff val="35000"/>
                  </a:schemeClr>
                </a:solidFill>
                <a:cs typeface="+mn-ea"/>
                <a:sym typeface="+mn-lt"/>
              </a:rPr>
              <a:t>In this scenario, noise distributes in corner of QR code.</a:t>
            </a:r>
            <a:endParaRPr lang="zh-CN" altLang="en-US" sz="2400" dirty="0">
              <a:solidFill>
                <a:schemeClr val="tx1">
                  <a:lumMod val="65000"/>
                  <a:lumOff val="35000"/>
                </a:schemeClr>
              </a:solidFill>
              <a:cs typeface="+mn-ea"/>
            </a:endParaRPr>
          </a:p>
        </p:txBody>
      </p:sp>
    </p:spTree>
    <p:extLst>
      <p:ext uri="{BB962C8B-B14F-4D97-AF65-F5344CB8AC3E}">
        <p14:creationId xmlns:p14="http://schemas.microsoft.com/office/powerpoint/2010/main" val="1285998107"/>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92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-1</a:t>
            </a:r>
            <a:endParaRPr kumimoji="1" lang="zh-CN" altLang="en-US" sz="1400" dirty="0">
              <a:solidFill>
                <a:schemeClr val="bg1"/>
              </a:solidFill>
              <a:cs typeface="+mn-ea"/>
              <a:sym typeface="+mn-lt"/>
            </a:endParaRPr>
          </a:p>
        </p:txBody>
      </p:sp>
      <p:sp>
        <p:nvSpPr>
          <p:cNvPr id="8" name="文本框 7"/>
          <p:cNvSpPr txBox="1"/>
          <p:nvPr/>
        </p:nvSpPr>
        <p:spPr>
          <a:xfrm>
            <a:off x="2370856" y="4779797"/>
            <a:ext cx="869149" cy="307777"/>
          </a:xfrm>
          <a:prstGeom prst="rect">
            <a:avLst/>
          </a:prstGeom>
          <a:noFill/>
        </p:spPr>
        <p:txBody>
          <a:bodyPr wrap="none" rtlCol="0">
            <a:spAutoFit/>
          </a:bodyPr>
          <a:lstStyle/>
          <a:p>
            <a:r>
              <a:rPr kumimoji="1" lang="zh-CN" altLang="en-US" sz="1400" dirty="0">
                <a:solidFill>
                  <a:schemeClr val="bg1"/>
                </a:solidFill>
                <a:cs typeface="+mn-ea"/>
                <a:sym typeface="+mn-lt"/>
              </a:rPr>
              <a:t>流程明</a:t>
            </a:r>
            <a:r>
              <a:rPr kumimoji="1" lang="en-US" altLang="zh-CN" sz="1400" dirty="0">
                <a:solidFill>
                  <a:schemeClr val="bg1"/>
                </a:solidFill>
                <a:cs typeface="+mn-ea"/>
                <a:sym typeface="+mn-lt"/>
              </a:rPr>
              <a:t>-2</a:t>
            </a:r>
            <a:endParaRPr kumimoji="1" lang="zh-CN" altLang="en-US" sz="1400" dirty="0">
              <a:solidFill>
                <a:schemeClr val="bg1"/>
              </a:solidFill>
              <a:cs typeface="+mn-ea"/>
              <a:sym typeface="+mn-lt"/>
            </a:endParaRPr>
          </a:p>
        </p:txBody>
      </p:sp>
      <p:sp>
        <p:nvSpPr>
          <p:cNvPr id="10" name="文本框 9"/>
          <p:cNvSpPr txBox="1"/>
          <p:nvPr/>
        </p:nvSpPr>
        <p:spPr>
          <a:xfrm>
            <a:off x="37424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-3</a:t>
            </a:r>
            <a:endParaRPr kumimoji="1" lang="zh-CN" altLang="en-US" sz="1400" dirty="0">
              <a:solidFill>
                <a:schemeClr val="bg1"/>
              </a:solidFill>
              <a:cs typeface="+mn-ea"/>
              <a:sym typeface="+mn-lt"/>
            </a:endParaRPr>
          </a:p>
        </p:txBody>
      </p:sp>
      <p:sp>
        <p:nvSpPr>
          <p:cNvPr id="12" name="文本框 11"/>
          <p:cNvSpPr txBox="1"/>
          <p:nvPr/>
        </p:nvSpPr>
        <p:spPr>
          <a:xfrm>
            <a:off x="5114056" y="4779797"/>
            <a:ext cx="1087157" cy="307777"/>
          </a:xfrm>
          <a:prstGeom prst="rect">
            <a:avLst/>
          </a:prstGeom>
          <a:noFill/>
        </p:spPr>
        <p:txBody>
          <a:bodyPr wrap="none" rtlCol="0">
            <a:spAutoFit/>
          </a:bodyPr>
          <a:lstStyle/>
          <a:p>
            <a:r>
              <a:rPr kumimoji="1" lang="zh-CN" altLang="en-US" sz="1400">
                <a:solidFill>
                  <a:schemeClr val="bg1"/>
                </a:solidFill>
                <a:cs typeface="+mn-ea"/>
                <a:sym typeface="+mn-lt"/>
              </a:rPr>
              <a:t>流程说明</a:t>
            </a:r>
            <a:r>
              <a:rPr kumimoji="1" lang="en-US" altLang="zh-CN" sz="1400">
                <a:solidFill>
                  <a:schemeClr val="bg1"/>
                </a:solidFill>
                <a:cs typeface="+mn-ea"/>
                <a:sym typeface="+mn-lt"/>
              </a:rPr>
              <a:t>-4</a:t>
            </a:r>
            <a:endParaRPr kumimoji="1" lang="zh-CN" altLang="en-US" sz="1400">
              <a:solidFill>
                <a:schemeClr val="bg1"/>
              </a:solidFill>
              <a:cs typeface="+mn-ea"/>
              <a:sym typeface="+mn-lt"/>
            </a:endParaRPr>
          </a:p>
        </p:txBody>
      </p:sp>
      <p:grpSp>
        <p:nvGrpSpPr>
          <p:cNvPr id="18" name="组合 17"/>
          <p:cNvGrpSpPr/>
          <p:nvPr/>
        </p:nvGrpSpPr>
        <p:grpSpPr>
          <a:xfrm>
            <a:off x="409834" y="224524"/>
            <a:ext cx="4902163" cy="892552"/>
            <a:chOff x="198870" y="91385"/>
            <a:chExt cx="4902163" cy="892552"/>
          </a:xfrm>
        </p:grpSpPr>
        <p:sp>
          <p:nvSpPr>
            <p:cNvPr id="19" name="椭圆 14"/>
            <p:cNvSpPr/>
            <p:nvPr/>
          </p:nvSpPr>
          <p:spPr>
            <a:xfrm rot="21283918">
              <a:off x="198870" y="204059"/>
              <a:ext cx="386147" cy="297873"/>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597877" y="91385"/>
              <a:ext cx="4503156" cy="892552"/>
            </a:xfrm>
            <a:prstGeom prst="rect">
              <a:avLst/>
            </a:prstGeom>
            <a:noFill/>
          </p:spPr>
          <p:txBody>
            <a:bodyPr wrap="none" rtlCol="0">
              <a:spAutoFit/>
            </a:bodyPr>
            <a:lstStyle/>
            <a:p>
              <a:r>
                <a:rPr lang="en-US" altLang="zh-CN"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Augmentation for QR code</a:t>
              </a:r>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a:p>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sp>
        <p:nvSpPr>
          <p:cNvPr id="5" name="文本框 4">
            <a:extLst>
              <a:ext uri="{FF2B5EF4-FFF2-40B4-BE49-F238E27FC236}">
                <a16:creationId xmlns:a16="http://schemas.microsoft.com/office/drawing/2014/main" id="{154A9C7B-8275-5A14-DF57-E05500580394}"/>
              </a:ext>
            </a:extLst>
          </p:cNvPr>
          <p:cNvSpPr txBox="1"/>
          <p:nvPr/>
        </p:nvSpPr>
        <p:spPr bwMode="auto">
          <a:xfrm>
            <a:off x="396974" y="899706"/>
            <a:ext cx="8267632" cy="837473"/>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sz="3600" b="1" dirty="0">
                <a:sym typeface="+mn-lt"/>
              </a:rPr>
              <a:t>Other augmentation algorithms:</a:t>
            </a:r>
            <a:endParaRPr lang="en-US" altLang="zh-CN" sz="3600" b="1" dirty="0">
              <a:solidFill>
                <a:schemeClr val="tx1">
                  <a:lumMod val="65000"/>
                  <a:lumOff val="35000"/>
                </a:schemeClr>
              </a:solidFill>
              <a:cs typeface="+mn-ea"/>
              <a:sym typeface="+mn-lt"/>
            </a:endParaRPr>
          </a:p>
        </p:txBody>
      </p:sp>
      <p:pic>
        <p:nvPicPr>
          <p:cNvPr id="2" name="图片 1" descr="墙上的海报&#10;&#10;中度可信度描述已自动生成">
            <a:extLst>
              <a:ext uri="{FF2B5EF4-FFF2-40B4-BE49-F238E27FC236}">
                <a16:creationId xmlns:a16="http://schemas.microsoft.com/office/drawing/2014/main" id="{7C9A8517-E515-283F-1095-BB1E848E9E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7725" y="2515518"/>
            <a:ext cx="3848309" cy="3293638"/>
          </a:xfrm>
          <a:prstGeom prst="rect">
            <a:avLst/>
          </a:prstGeom>
          <a:noFill/>
          <a:ln>
            <a:noFill/>
          </a:ln>
        </p:spPr>
      </p:pic>
      <p:pic>
        <p:nvPicPr>
          <p:cNvPr id="7" name="图片 6">
            <a:extLst>
              <a:ext uri="{FF2B5EF4-FFF2-40B4-BE49-F238E27FC236}">
                <a16:creationId xmlns:a16="http://schemas.microsoft.com/office/drawing/2014/main" id="{D5D3E02F-7204-2CBF-D275-CC4ED7D71A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5571911" y="2515518"/>
            <a:ext cx="1913651" cy="3493826"/>
          </a:xfrm>
          <a:prstGeom prst="rect">
            <a:avLst/>
          </a:prstGeom>
          <a:noFill/>
          <a:ln>
            <a:noFill/>
          </a:ln>
        </p:spPr>
      </p:pic>
      <p:pic>
        <p:nvPicPr>
          <p:cNvPr id="9" name="图片 8" descr="墙上的海报&#10;&#10;描述已自动生成">
            <a:extLst>
              <a:ext uri="{FF2B5EF4-FFF2-40B4-BE49-F238E27FC236}">
                <a16:creationId xmlns:a16="http://schemas.microsoft.com/office/drawing/2014/main" id="{3105CC11-5345-7F70-63BD-46383929E5D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4019" y="2515518"/>
            <a:ext cx="1864882" cy="3421063"/>
          </a:xfrm>
          <a:prstGeom prst="rect">
            <a:avLst/>
          </a:prstGeom>
          <a:noFill/>
          <a:ln>
            <a:noFill/>
          </a:ln>
        </p:spPr>
      </p:pic>
      <p:sp>
        <p:nvSpPr>
          <p:cNvPr id="15" name="文本框 14">
            <a:extLst>
              <a:ext uri="{FF2B5EF4-FFF2-40B4-BE49-F238E27FC236}">
                <a16:creationId xmlns:a16="http://schemas.microsoft.com/office/drawing/2014/main" id="{A2B2AB9B-68B0-FFC7-7000-3CFB8F7D07CF}"/>
              </a:ext>
            </a:extLst>
          </p:cNvPr>
          <p:cNvSpPr txBox="1"/>
          <p:nvPr/>
        </p:nvSpPr>
        <p:spPr>
          <a:xfrm>
            <a:off x="1292470" y="1984716"/>
            <a:ext cx="1767949" cy="369332"/>
          </a:xfrm>
          <a:prstGeom prst="rect">
            <a:avLst/>
          </a:prstGeom>
          <a:noFill/>
        </p:spPr>
        <p:txBody>
          <a:bodyPr wrap="square">
            <a:spAutoFit/>
          </a:bodyPr>
          <a:lstStyle/>
          <a:p>
            <a:r>
              <a:rPr lang="en-US" altLang="zh-CN" dirty="0">
                <a:solidFill>
                  <a:schemeClr val="tx1">
                    <a:lumMod val="65000"/>
                    <a:lumOff val="35000"/>
                  </a:schemeClr>
                </a:solidFill>
                <a:cs typeface="+mn-ea"/>
                <a:sym typeface="+mn-lt"/>
              </a:rPr>
              <a:t>Pixels inhibition</a:t>
            </a:r>
            <a:endParaRPr lang="zh-CN" altLang="en-US" sz="1800" dirty="0">
              <a:solidFill>
                <a:schemeClr val="tx1">
                  <a:lumMod val="65000"/>
                  <a:lumOff val="35000"/>
                </a:schemeClr>
              </a:solidFill>
              <a:cs typeface="+mn-ea"/>
            </a:endParaRPr>
          </a:p>
        </p:txBody>
      </p:sp>
      <p:sp>
        <p:nvSpPr>
          <p:cNvPr id="17" name="文本框 16">
            <a:extLst>
              <a:ext uri="{FF2B5EF4-FFF2-40B4-BE49-F238E27FC236}">
                <a16:creationId xmlns:a16="http://schemas.microsoft.com/office/drawing/2014/main" id="{CE63FD69-8701-FF97-B1F6-ABAC939B215E}"/>
              </a:ext>
            </a:extLst>
          </p:cNvPr>
          <p:cNvSpPr txBox="1"/>
          <p:nvPr/>
        </p:nvSpPr>
        <p:spPr>
          <a:xfrm>
            <a:off x="5461566" y="1848722"/>
            <a:ext cx="2134340" cy="646331"/>
          </a:xfrm>
          <a:prstGeom prst="rect">
            <a:avLst/>
          </a:prstGeom>
          <a:noFill/>
        </p:spPr>
        <p:txBody>
          <a:bodyPr wrap="square">
            <a:spAutoFit/>
          </a:bodyPr>
          <a:lstStyle/>
          <a:p>
            <a:r>
              <a:rPr lang="en-US" altLang="zh-CN" dirty="0">
                <a:solidFill>
                  <a:schemeClr val="tx1">
                    <a:lumMod val="65000"/>
                    <a:lumOff val="35000"/>
                  </a:schemeClr>
                </a:solidFill>
                <a:cs typeface="+mn-ea"/>
                <a:sym typeface="+mn-lt"/>
              </a:rPr>
              <a:t>Pixels inhibition with Gaussian filtering</a:t>
            </a:r>
            <a:endParaRPr lang="zh-CN" altLang="en-US" sz="1800" dirty="0">
              <a:solidFill>
                <a:schemeClr val="tx1">
                  <a:lumMod val="65000"/>
                  <a:lumOff val="35000"/>
                </a:schemeClr>
              </a:solidFill>
              <a:cs typeface="+mn-ea"/>
            </a:endParaRPr>
          </a:p>
        </p:txBody>
      </p:sp>
      <p:sp>
        <p:nvSpPr>
          <p:cNvPr id="22" name="文本框 21">
            <a:extLst>
              <a:ext uri="{FF2B5EF4-FFF2-40B4-BE49-F238E27FC236}">
                <a16:creationId xmlns:a16="http://schemas.microsoft.com/office/drawing/2014/main" id="{46C96FA2-5FF7-A2D9-6A4B-B459A54ACA3A}"/>
              </a:ext>
            </a:extLst>
          </p:cNvPr>
          <p:cNvSpPr txBox="1"/>
          <p:nvPr/>
        </p:nvSpPr>
        <p:spPr>
          <a:xfrm>
            <a:off x="8541832" y="1984716"/>
            <a:ext cx="2449255" cy="369332"/>
          </a:xfrm>
          <a:prstGeom prst="rect">
            <a:avLst/>
          </a:prstGeom>
          <a:noFill/>
        </p:spPr>
        <p:txBody>
          <a:bodyPr wrap="square">
            <a:spAutoFit/>
          </a:bodyPr>
          <a:lstStyle/>
          <a:p>
            <a:r>
              <a:rPr lang="en-US" altLang="zh-CN" dirty="0">
                <a:solidFill>
                  <a:schemeClr val="tx1">
                    <a:lumMod val="65000"/>
                    <a:lumOff val="35000"/>
                  </a:schemeClr>
                </a:solidFill>
                <a:cs typeface="+mn-ea"/>
              </a:rPr>
              <a:t>Histogram equalization</a:t>
            </a:r>
            <a:endParaRPr lang="zh-CN" altLang="en-US" dirty="0">
              <a:solidFill>
                <a:schemeClr val="tx1">
                  <a:lumMod val="65000"/>
                  <a:lumOff val="35000"/>
                </a:schemeClr>
              </a:solidFill>
              <a:cs typeface="+mn-ea"/>
            </a:endParaRPr>
          </a:p>
        </p:txBody>
      </p:sp>
    </p:spTree>
    <p:extLst>
      <p:ext uri="{BB962C8B-B14F-4D97-AF65-F5344CB8AC3E}">
        <p14:creationId xmlns:p14="http://schemas.microsoft.com/office/powerpoint/2010/main" val="3368714791"/>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92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-1</a:t>
            </a:r>
            <a:endParaRPr kumimoji="1" lang="zh-CN" altLang="en-US" sz="1400" dirty="0">
              <a:solidFill>
                <a:schemeClr val="bg1"/>
              </a:solidFill>
              <a:cs typeface="+mn-ea"/>
              <a:sym typeface="+mn-lt"/>
            </a:endParaRPr>
          </a:p>
        </p:txBody>
      </p:sp>
      <p:sp>
        <p:nvSpPr>
          <p:cNvPr id="8" name="文本框 7"/>
          <p:cNvSpPr txBox="1"/>
          <p:nvPr/>
        </p:nvSpPr>
        <p:spPr>
          <a:xfrm>
            <a:off x="2370856" y="4779797"/>
            <a:ext cx="869149" cy="307777"/>
          </a:xfrm>
          <a:prstGeom prst="rect">
            <a:avLst/>
          </a:prstGeom>
          <a:noFill/>
        </p:spPr>
        <p:txBody>
          <a:bodyPr wrap="none" rtlCol="0">
            <a:spAutoFit/>
          </a:bodyPr>
          <a:lstStyle/>
          <a:p>
            <a:r>
              <a:rPr kumimoji="1" lang="zh-CN" altLang="en-US" sz="1400" dirty="0">
                <a:solidFill>
                  <a:schemeClr val="bg1"/>
                </a:solidFill>
                <a:cs typeface="+mn-ea"/>
                <a:sym typeface="+mn-lt"/>
              </a:rPr>
              <a:t>流程明</a:t>
            </a:r>
            <a:r>
              <a:rPr kumimoji="1" lang="en-US" altLang="zh-CN" sz="1400" dirty="0">
                <a:solidFill>
                  <a:schemeClr val="bg1"/>
                </a:solidFill>
                <a:cs typeface="+mn-ea"/>
                <a:sym typeface="+mn-lt"/>
              </a:rPr>
              <a:t>-2</a:t>
            </a:r>
            <a:endParaRPr kumimoji="1" lang="zh-CN" altLang="en-US" sz="1400" dirty="0">
              <a:solidFill>
                <a:schemeClr val="bg1"/>
              </a:solidFill>
              <a:cs typeface="+mn-ea"/>
              <a:sym typeface="+mn-lt"/>
            </a:endParaRPr>
          </a:p>
        </p:txBody>
      </p:sp>
      <p:sp>
        <p:nvSpPr>
          <p:cNvPr id="10" name="文本框 9"/>
          <p:cNvSpPr txBox="1"/>
          <p:nvPr/>
        </p:nvSpPr>
        <p:spPr>
          <a:xfrm>
            <a:off x="37424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-3</a:t>
            </a:r>
            <a:endParaRPr kumimoji="1" lang="zh-CN" altLang="en-US" sz="1400" dirty="0">
              <a:solidFill>
                <a:schemeClr val="bg1"/>
              </a:solidFill>
              <a:cs typeface="+mn-ea"/>
              <a:sym typeface="+mn-lt"/>
            </a:endParaRPr>
          </a:p>
        </p:txBody>
      </p:sp>
      <p:sp>
        <p:nvSpPr>
          <p:cNvPr id="12" name="文本框 11"/>
          <p:cNvSpPr txBox="1"/>
          <p:nvPr/>
        </p:nvSpPr>
        <p:spPr>
          <a:xfrm>
            <a:off x="5114056" y="4779797"/>
            <a:ext cx="1087157" cy="307777"/>
          </a:xfrm>
          <a:prstGeom prst="rect">
            <a:avLst/>
          </a:prstGeom>
          <a:noFill/>
        </p:spPr>
        <p:txBody>
          <a:bodyPr wrap="none" rtlCol="0">
            <a:spAutoFit/>
          </a:bodyPr>
          <a:lstStyle/>
          <a:p>
            <a:r>
              <a:rPr kumimoji="1" lang="zh-CN" altLang="en-US" sz="1400">
                <a:solidFill>
                  <a:schemeClr val="bg1"/>
                </a:solidFill>
                <a:cs typeface="+mn-ea"/>
                <a:sym typeface="+mn-lt"/>
              </a:rPr>
              <a:t>流程说明</a:t>
            </a:r>
            <a:r>
              <a:rPr kumimoji="1" lang="en-US" altLang="zh-CN" sz="1400">
                <a:solidFill>
                  <a:schemeClr val="bg1"/>
                </a:solidFill>
                <a:cs typeface="+mn-ea"/>
                <a:sym typeface="+mn-lt"/>
              </a:rPr>
              <a:t>-4</a:t>
            </a:r>
            <a:endParaRPr kumimoji="1" lang="zh-CN" altLang="en-US" sz="1400">
              <a:solidFill>
                <a:schemeClr val="bg1"/>
              </a:solidFill>
              <a:cs typeface="+mn-ea"/>
              <a:sym typeface="+mn-lt"/>
            </a:endParaRPr>
          </a:p>
        </p:txBody>
      </p:sp>
      <p:grpSp>
        <p:nvGrpSpPr>
          <p:cNvPr id="18" name="组合 17"/>
          <p:cNvGrpSpPr/>
          <p:nvPr/>
        </p:nvGrpSpPr>
        <p:grpSpPr>
          <a:xfrm>
            <a:off x="409834" y="224524"/>
            <a:ext cx="5863195" cy="492443"/>
            <a:chOff x="198870" y="91385"/>
            <a:chExt cx="5863195" cy="492443"/>
          </a:xfrm>
        </p:grpSpPr>
        <p:sp>
          <p:nvSpPr>
            <p:cNvPr id="19" name="椭圆 14"/>
            <p:cNvSpPr/>
            <p:nvPr/>
          </p:nvSpPr>
          <p:spPr>
            <a:xfrm rot="21283918">
              <a:off x="198870" y="204059"/>
              <a:ext cx="386147" cy="297873"/>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597877" y="91385"/>
              <a:ext cx="5464188" cy="492443"/>
            </a:xfrm>
            <a:prstGeom prst="rect">
              <a:avLst/>
            </a:prstGeom>
            <a:noFill/>
          </p:spPr>
          <p:txBody>
            <a:bodyPr wrap="none" rtlCol="0">
              <a:spAutoFit/>
            </a:bodyPr>
            <a:lstStyle/>
            <a:p>
              <a:r>
                <a:rPr lang="en-US" altLang="zh-CN"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Algorithms Transplant in Android</a:t>
              </a:r>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sp>
        <p:nvSpPr>
          <p:cNvPr id="5" name="文本框 4">
            <a:extLst>
              <a:ext uri="{FF2B5EF4-FFF2-40B4-BE49-F238E27FC236}">
                <a16:creationId xmlns:a16="http://schemas.microsoft.com/office/drawing/2014/main" id="{154A9C7B-8275-5A14-DF57-E05500580394}"/>
              </a:ext>
            </a:extLst>
          </p:cNvPr>
          <p:cNvSpPr txBox="1"/>
          <p:nvPr/>
        </p:nvSpPr>
        <p:spPr bwMode="auto">
          <a:xfrm>
            <a:off x="999256" y="1101991"/>
            <a:ext cx="9927756" cy="2805063"/>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sz="2400" dirty="0"/>
              <a:t>NDK is a cross-platform tool, which allows developers to use C++ in Android.</a:t>
            </a:r>
          </a:p>
          <a:p>
            <a:pPr>
              <a:lnSpc>
                <a:spcPct val="150000"/>
              </a:lnSpc>
              <a:defRPr/>
            </a:pPr>
            <a:r>
              <a:rPr lang="en-US" altLang="zh-CN" sz="2400" dirty="0"/>
              <a:t>Manage layers includes activities and layout of Android applications. </a:t>
            </a:r>
            <a:r>
              <a:rPr lang="en-US" altLang="zh-CN" sz="2400" dirty="0" err="1"/>
              <a:t>Jini</a:t>
            </a:r>
            <a:r>
              <a:rPr lang="en-US" altLang="zh-CN" sz="2400" dirty="0"/>
              <a:t> layers have interfaces of functions of C++. And native layers have C++ codes. As for the project, only two algorithm entrances will be exposed in </a:t>
            </a:r>
            <a:r>
              <a:rPr lang="en-US" altLang="zh-CN" sz="2400" dirty="0" err="1"/>
              <a:t>Jini</a:t>
            </a:r>
            <a:r>
              <a:rPr lang="en-US" altLang="zh-CN" sz="2400" dirty="0"/>
              <a:t> layer. </a:t>
            </a:r>
            <a:endParaRPr lang="zh-CN" altLang="zh-CN" sz="2400" dirty="0"/>
          </a:p>
          <a:p>
            <a:pPr>
              <a:lnSpc>
                <a:spcPct val="150000"/>
              </a:lnSpc>
              <a:defRPr/>
            </a:pPr>
            <a:endParaRPr lang="en-US" altLang="zh-CN" sz="2400" dirty="0">
              <a:solidFill>
                <a:schemeClr val="tx1">
                  <a:lumMod val="65000"/>
                  <a:lumOff val="35000"/>
                </a:schemeClr>
              </a:solidFill>
              <a:cs typeface="+mn-ea"/>
              <a:sym typeface="+mn-lt"/>
            </a:endParaRPr>
          </a:p>
        </p:txBody>
      </p:sp>
      <p:pic>
        <p:nvPicPr>
          <p:cNvPr id="2" name="图片 1" descr="图示&#10;&#10;描述已自动生成">
            <a:extLst>
              <a:ext uri="{FF2B5EF4-FFF2-40B4-BE49-F238E27FC236}">
                <a16:creationId xmlns:a16="http://schemas.microsoft.com/office/drawing/2014/main" id="{5ED66D27-E2B4-73C3-48AE-3883B3C2747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12883" y="3550887"/>
            <a:ext cx="3900502" cy="2457819"/>
          </a:xfrm>
          <a:prstGeom prst="rect">
            <a:avLst/>
          </a:prstGeom>
          <a:noFill/>
          <a:ln>
            <a:noFill/>
          </a:ln>
        </p:spPr>
      </p:pic>
    </p:spTree>
    <p:extLst>
      <p:ext uri="{BB962C8B-B14F-4D97-AF65-F5344CB8AC3E}">
        <p14:creationId xmlns:p14="http://schemas.microsoft.com/office/powerpoint/2010/main" val="1054925225"/>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3619500" y="2936662"/>
            <a:ext cx="4952999" cy="923330"/>
          </a:xfrm>
          <a:prstGeom prst="rect">
            <a:avLst/>
          </a:prstGeom>
          <a:noFill/>
        </p:spPr>
        <p:txBody>
          <a:bodyPr wrap="square" rtlCol="0">
            <a:spAutoFit/>
          </a:bodyPr>
          <a:lstStyle/>
          <a:p>
            <a:pPr algn="dist"/>
            <a:r>
              <a:rPr kumimoji="1" lang="en-US" altLang="zh-CN" sz="54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Evaluation </a:t>
            </a:r>
            <a:endParaRPr kumimoji="1" lang="zh-CN" altLang="en-US" sz="54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48" name="文本框 47"/>
          <p:cNvSpPr txBox="1"/>
          <p:nvPr/>
        </p:nvSpPr>
        <p:spPr>
          <a:xfrm>
            <a:off x="3044492" y="2181002"/>
            <a:ext cx="5987852" cy="707886"/>
          </a:xfrm>
          <a:prstGeom prst="rect">
            <a:avLst/>
          </a:prstGeom>
          <a:noFill/>
        </p:spPr>
        <p:txBody>
          <a:bodyPr wrap="square">
            <a:spAutoFit/>
          </a:bodyPr>
          <a:lstStyle/>
          <a:p>
            <a:pPr algn="ctr"/>
            <a:r>
              <a:rPr kumimoji="1" lang="en-US" altLang="zh-CN" sz="4000" spc="300" dirty="0">
                <a:solidFill>
                  <a:srgbClr val="3E6C58"/>
                </a:solidFill>
                <a:latin typeface="思源宋体 CN Heavy" panose="02020900000000000000" pitchFamily="18" charset="-122"/>
                <a:ea typeface="思源宋体 CN Heavy" panose="02020900000000000000" pitchFamily="18" charset="-122"/>
                <a:cs typeface="+mn-ea"/>
                <a:sym typeface="+mn-lt"/>
              </a:rPr>
              <a:t>PART 04</a:t>
            </a:r>
            <a:endParaRPr lang="zh-CN" altLang="en-US" sz="4000" spc="300" dirty="0">
              <a:solidFill>
                <a:srgbClr val="3E6C58"/>
              </a:solidFill>
              <a:latin typeface="思源宋体 CN Heavy" panose="02020900000000000000" pitchFamily="18" charset="-122"/>
              <a:ea typeface="思源宋体 CN Heavy" panose="02020900000000000000" pitchFamily="18" charset="-122"/>
              <a:cs typeface="+mn-ea"/>
              <a:sym typeface="+mn-lt"/>
            </a:endParaRPr>
          </a:p>
        </p:txBody>
      </p:sp>
      <p:sp>
        <p:nvSpPr>
          <p:cNvPr id="20" name="任意多边形: 形状 19"/>
          <p:cNvSpPr/>
          <p:nvPr/>
        </p:nvSpPr>
        <p:spPr bwMode="auto">
          <a:xfrm>
            <a:off x="-13339" y="0"/>
            <a:ext cx="2316702" cy="6858000"/>
          </a:xfrm>
          <a:custGeom>
            <a:avLst/>
            <a:gdLst>
              <a:gd name="connsiteX0" fmla="*/ 0 w 2615309"/>
              <a:gd name="connsiteY0" fmla="*/ 5432774 h 6858000"/>
              <a:gd name="connsiteX1" fmla="*/ 22749 w 2615309"/>
              <a:gd name="connsiteY1" fmla="*/ 5494041 h 6858000"/>
              <a:gd name="connsiteX2" fmla="*/ 975207 w 2615309"/>
              <a:gd name="connsiteY2" fmla="*/ 6858000 h 6858000"/>
              <a:gd name="connsiteX3" fmla="*/ 807147 w 2615309"/>
              <a:gd name="connsiteY3" fmla="*/ 6858000 h 6858000"/>
              <a:gd name="connsiteX4" fmla="*/ 147168 w 2615309"/>
              <a:gd name="connsiteY4" fmla="*/ 6858000 h 6858000"/>
              <a:gd name="connsiteX5" fmla="*/ 0 w 2615309"/>
              <a:gd name="connsiteY5" fmla="*/ 6858000 h 6858000"/>
              <a:gd name="connsiteX6" fmla="*/ 0 w 2615309"/>
              <a:gd name="connsiteY6" fmla="*/ 0 h 6858000"/>
              <a:gd name="connsiteX7" fmla="*/ 29506 w 2615309"/>
              <a:gd name="connsiteY7" fmla="*/ 0 h 6858000"/>
              <a:gd name="connsiteX8" fmla="*/ 1431370 w 2615309"/>
              <a:gd name="connsiteY8" fmla="*/ 0 h 6858000"/>
              <a:gd name="connsiteX9" fmla="*/ 2319687 w 2615309"/>
              <a:gd name="connsiteY9" fmla="*/ 0 h 6858000"/>
              <a:gd name="connsiteX10" fmla="*/ 2325689 w 2615309"/>
              <a:gd name="connsiteY10" fmla="*/ 2232212 h 6858000"/>
              <a:gd name="connsiteX11" fmla="*/ 35541 w 2615309"/>
              <a:gd name="connsiteY11" fmla="*/ 4540257 h 6858000"/>
              <a:gd name="connsiteX12" fmla="*/ 0 w 2615309"/>
              <a:gd name="connsiteY12" fmla="*/ 46385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15309" h="6858000">
                <a:moveTo>
                  <a:pt x="0" y="5432774"/>
                </a:moveTo>
                <a:lnTo>
                  <a:pt x="22749" y="5494041"/>
                </a:lnTo>
                <a:cubicBezTo>
                  <a:pt x="245079" y="6009207"/>
                  <a:pt x="764757" y="6455849"/>
                  <a:pt x="975207" y="6858000"/>
                </a:cubicBezTo>
                <a:cubicBezTo>
                  <a:pt x="975207" y="6858000"/>
                  <a:pt x="975207" y="6858000"/>
                  <a:pt x="807147" y="6858000"/>
                </a:cubicBezTo>
                <a:cubicBezTo>
                  <a:pt x="807147" y="6858000"/>
                  <a:pt x="807147" y="6858000"/>
                  <a:pt x="147168" y="6858000"/>
                </a:cubicBezTo>
                <a:lnTo>
                  <a:pt x="0" y="6858000"/>
                </a:lnTo>
                <a:close/>
                <a:moveTo>
                  <a:pt x="0" y="0"/>
                </a:moveTo>
                <a:lnTo>
                  <a:pt x="29506" y="0"/>
                </a:lnTo>
                <a:cubicBezTo>
                  <a:pt x="301185" y="0"/>
                  <a:pt x="735872" y="0"/>
                  <a:pt x="1431370" y="0"/>
                </a:cubicBezTo>
                <a:cubicBezTo>
                  <a:pt x="1431370" y="0"/>
                  <a:pt x="1431370" y="0"/>
                  <a:pt x="2319687" y="0"/>
                </a:cubicBezTo>
                <a:cubicBezTo>
                  <a:pt x="2721830" y="645459"/>
                  <a:pt x="2703824" y="1539688"/>
                  <a:pt x="2325689" y="2232212"/>
                </a:cubicBezTo>
                <a:cubicBezTo>
                  <a:pt x="1537908" y="3656760"/>
                  <a:pt x="454709" y="3580332"/>
                  <a:pt x="35541" y="4540257"/>
                </a:cubicBezTo>
                <a:lnTo>
                  <a:pt x="0" y="4638537"/>
                </a:lnTo>
                <a:close/>
              </a:path>
            </a:pathLst>
          </a:custGeom>
          <a:gradFill flip="none" rotWithShape="1">
            <a:gsLst>
              <a:gs pos="0">
                <a:srgbClr val="4B7068"/>
              </a:gs>
              <a:gs pos="100000">
                <a:srgbClr val="678B76"/>
              </a:gs>
            </a:gsLst>
            <a:lin ang="0" scaled="1"/>
            <a:tileRect/>
          </a:gradFill>
          <a:ln>
            <a:noFill/>
          </a:ln>
        </p:spPr>
        <p:txBody>
          <a:bodyPr vert="horz" wrap="square" lIns="91440" tIns="45720" rIns="91440" bIns="45720" numCol="1" anchor="t" anchorCtr="0" compatLnSpc="1">
            <a:noAutofit/>
          </a:bodyPr>
          <a:lstStyle/>
          <a:p>
            <a:endParaRPr lang="zh-CN" altLang="en-US">
              <a:cs typeface="+mn-ea"/>
              <a:sym typeface="+mn-lt"/>
            </a:endParaRPr>
          </a:p>
        </p:txBody>
      </p:sp>
      <p:grpSp>
        <p:nvGrpSpPr>
          <p:cNvPr id="51" name="组合 50"/>
          <p:cNvGrpSpPr/>
          <p:nvPr/>
        </p:nvGrpSpPr>
        <p:grpSpPr>
          <a:xfrm>
            <a:off x="8865366" y="0"/>
            <a:ext cx="3326634" cy="1413206"/>
            <a:chOff x="8859709" y="-6952"/>
            <a:chExt cx="3326634" cy="1413206"/>
          </a:xfrm>
        </p:grpSpPr>
        <p:sp>
          <p:nvSpPr>
            <p:cNvPr id="56" name="Freeform 6"/>
            <p:cNvSpPr/>
            <p:nvPr/>
          </p:nvSpPr>
          <p:spPr bwMode="auto">
            <a:xfrm>
              <a:off x="9479209" y="-6952"/>
              <a:ext cx="2707134" cy="1413206"/>
            </a:xfrm>
            <a:custGeom>
              <a:avLst/>
              <a:gdLst>
                <a:gd name="T0" fmla="*/ 403 w 403"/>
                <a:gd name="T1" fmla="*/ 205 h 210"/>
                <a:gd name="T2" fmla="*/ 403 w 403"/>
                <a:gd name="T3" fmla="*/ 0 h 210"/>
                <a:gd name="T4" fmla="*/ 0 w 403"/>
                <a:gd name="T5" fmla="*/ 0 h 210"/>
                <a:gd name="T6" fmla="*/ 403 w 403"/>
                <a:gd name="T7" fmla="*/ 205 h 210"/>
              </a:gdLst>
              <a:ahLst/>
              <a:cxnLst>
                <a:cxn ang="0">
                  <a:pos x="T0" y="T1"/>
                </a:cxn>
                <a:cxn ang="0">
                  <a:pos x="T2" y="T3"/>
                </a:cxn>
                <a:cxn ang="0">
                  <a:pos x="T4" y="T5"/>
                </a:cxn>
                <a:cxn ang="0">
                  <a:pos x="T6" y="T7"/>
                </a:cxn>
              </a:cxnLst>
              <a:rect l="0" t="0" r="r" b="b"/>
              <a:pathLst>
                <a:path w="403" h="210">
                  <a:moveTo>
                    <a:pt x="403" y="205"/>
                  </a:moveTo>
                  <a:cubicBezTo>
                    <a:pt x="403" y="0"/>
                    <a:pt x="403" y="0"/>
                    <a:pt x="403" y="0"/>
                  </a:cubicBezTo>
                  <a:cubicBezTo>
                    <a:pt x="0" y="0"/>
                    <a:pt x="0" y="0"/>
                    <a:pt x="0" y="0"/>
                  </a:cubicBezTo>
                  <a:cubicBezTo>
                    <a:pt x="99" y="133"/>
                    <a:pt x="283" y="210"/>
                    <a:pt x="403" y="205"/>
                  </a:cubicBezTo>
                  <a:close/>
                </a:path>
              </a:pathLst>
            </a:custGeom>
            <a:gradFill>
              <a:gsLst>
                <a:gs pos="0">
                  <a:srgbClr val="4B7068"/>
                </a:gs>
                <a:gs pos="100000">
                  <a:srgbClr val="678B76"/>
                </a:gs>
              </a:gsLst>
              <a:lin ang="0" scaled="1"/>
            </a:gra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8"/>
            <p:cNvSpPr/>
            <p:nvPr/>
          </p:nvSpPr>
          <p:spPr bwMode="auto">
            <a:xfrm>
              <a:off x="8859709" y="-6952"/>
              <a:ext cx="3326634" cy="708019"/>
            </a:xfrm>
            <a:custGeom>
              <a:avLst/>
              <a:gdLst>
                <a:gd name="T0" fmla="*/ 0 w 495"/>
                <a:gd name="T1" fmla="*/ 0 h 105"/>
                <a:gd name="T2" fmla="*/ 141 w 495"/>
                <a:gd name="T3" fmla="*/ 88 h 105"/>
                <a:gd name="T4" fmla="*/ 471 w 495"/>
                <a:gd name="T5" fmla="*/ 63 h 105"/>
                <a:gd name="T6" fmla="*/ 495 w 495"/>
                <a:gd name="T7" fmla="*/ 79 h 105"/>
              </a:gdLst>
              <a:ahLst/>
              <a:cxnLst>
                <a:cxn ang="0">
                  <a:pos x="T0" y="T1"/>
                </a:cxn>
                <a:cxn ang="0">
                  <a:pos x="T2" y="T3"/>
                </a:cxn>
                <a:cxn ang="0">
                  <a:pos x="T4" y="T5"/>
                </a:cxn>
                <a:cxn ang="0">
                  <a:pos x="T6" y="T7"/>
                </a:cxn>
              </a:cxnLst>
              <a:rect l="0" t="0" r="r" b="b"/>
              <a:pathLst>
                <a:path w="495" h="105">
                  <a:moveTo>
                    <a:pt x="0" y="0"/>
                  </a:moveTo>
                  <a:cubicBezTo>
                    <a:pt x="44" y="61"/>
                    <a:pt x="98" y="81"/>
                    <a:pt x="141" y="88"/>
                  </a:cubicBezTo>
                  <a:cubicBezTo>
                    <a:pt x="260" y="105"/>
                    <a:pt x="397" y="34"/>
                    <a:pt x="471" y="63"/>
                  </a:cubicBezTo>
                  <a:cubicBezTo>
                    <a:pt x="484" y="68"/>
                    <a:pt x="491" y="75"/>
                    <a:pt x="495" y="79"/>
                  </a:cubicBezTo>
                </a:path>
              </a:pathLst>
            </a:custGeom>
            <a:noFill/>
            <a:ln w="28575" cap="flat">
              <a:solidFill>
                <a:srgbClr val="A88A5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grpSp>
      <p:sp>
        <p:nvSpPr>
          <p:cNvPr id="18" name="任意多边形: 形状 17"/>
          <p:cNvSpPr/>
          <p:nvPr/>
        </p:nvSpPr>
        <p:spPr bwMode="auto">
          <a:xfrm>
            <a:off x="8297034" y="5472245"/>
            <a:ext cx="3905515" cy="1385755"/>
          </a:xfrm>
          <a:custGeom>
            <a:avLst/>
            <a:gdLst>
              <a:gd name="connsiteX0" fmla="*/ 1279381 w 3905515"/>
              <a:gd name="connsiteY0" fmla="*/ 4 h 1385755"/>
              <a:gd name="connsiteX1" fmla="*/ 3828782 w 3905515"/>
              <a:gd name="connsiteY1" fmla="*/ 547657 h 1385755"/>
              <a:gd name="connsiteX2" fmla="*/ 3905515 w 3905515"/>
              <a:gd name="connsiteY2" fmla="*/ 539189 h 1385755"/>
              <a:gd name="connsiteX3" fmla="*/ 3905515 w 3905515"/>
              <a:gd name="connsiteY3" fmla="*/ 1385755 h 1385755"/>
              <a:gd name="connsiteX4" fmla="*/ 3834045 w 3905515"/>
              <a:gd name="connsiteY4" fmla="*/ 1385755 h 1385755"/>
              <a:gd name="connsiteX5" fmla="*/ 0 w 3905515"/>
              <a:gd name="connsiteY5" fmla="*/ 1385755 h 1385755"/>
              <a:gd name="connsiteX6" fmla="*/ 692211 w 3905515"/>
              <a:gd name="connsiteY6" fmla="*/ 160410 h 1385755"/>
              <a:gd name="connsiteX7" fmla="*/ 1279381 w 3905515"/>
              <a:gd name="connsiteY7" fmla="*/ 4 h 138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5515" h="1385755">
                <a:moveTo>
                  <a:pt x="1279381" y="4"/>
                </a:moveTo>
                <a:cubicBezTo>
                  <a:pt x="2018798" y="-1749"/>
                  <a:pt x="2844576" y="595752"/>
                  <a:pt x="3828782" y="547657"/>
                </a:cubicBezTo>
                <a:lnTo>
                  <a:pt x="3905515" y="539189"/>
                </a:lnTo>
                <a:lnTo>
                  <a:pt x="3905515" y="1385755"/>
                </a:lnTo>
                <a:lnTo>
                  <a:pt x="3834045" y="1385755"/>
                </a:lnTo>
                <a:cubicBezTo>
                  <a:pt x="3286325" y="1385755"/>
                  <a:pt x="2190883" y="1385755"/>
                  <a:pt x="0" y="1385755"/>
                </a:cubicBezTo>
                <a:cubicBezTo>
                  <a:pt x="100808" y="914469"/>
                  <a:pt x="241938" y="429717"/>
                  <a:pt x="692211" y="160410"/>
                </a:cubicBezTo>
                <a:cubicBezTo>
                  <a:pt x="882485" y="45534"/>
                  <a:pt x="1077721" y="483"/>
                  <a:pt x="1279381" y="4"/>
                </a:cubicBezTo>
                <a:close/>
              </a:path>
            </a:pathLst>
          </a:custGeom>
          <a:gradFill>
            <a:gsLst>
              <a:gs pos="0">
                <a:srgbClr val="4B7068"/>
              </a:gs>
              <a:gs pos="100000">
                <a:srgbClr val="678B76"/>
              </a:gs>
            </a:gsLst>
            <a:lin ang="0" scaled="1"/>
          </a:gra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55" name="Freeform 9"/>
          <p:cNvSpPr/>
          <p:nvPr/>
        </p:nvSpPr>
        <p:spPr bwMode="auto">
          <a:xfrm>
            <a:off x="7706857" y="4920857"/>
            <a:ext cx="4950348" cy="1937139"/>
          </a:xfrm>
          <a:custGeom>
            <a:avLst/>
            <a:gdLst>
              <a:gd name="T0" fmla="*/ 0 w 737"/>
              <a:gd name="T1" fmla="*/ 288 h 288"/>
              <a:gd name="T2" fmla="*/ 119 w 737"/>
              <a:gd name="T3" fmla="*/ 74 h 288"/>
              <a:gd name="T4" fmla="*/ 352 w 737"/>
              <a:gd name="T5" fmla="*/ 27 h 288"/>
              <a:gd name="T6" fmla="*/ 543 w 737"/>
              <a:gd name="T7" fmla="*/ 114 h 288"/>
              <a:gd name="T8" fmla="*/ 737 w 737"/>
              <a:gd name="T9" fmla="*/ 53 h 288"/>
            </a:gdLst>
            <a:ahLst/>
            <a:cxnLst>
              <a:cxn ang="0">
                <a:pos x="T0" y="T1"/>
              </a:cxn>
              <a:cxn ang="0">
                <a:pos x="T2" y="T3"/>
              </a:cxn>
              <a:cxn ang="0">
                <a:pos x="T4" y="T5"/>
              </a:cxn>
              <a:cxn ang="0">
                <a:pos x="T6" y="T7"/>
              </a:cxn>
              <a:cxn ang="0">
                <a:pos x="T8" y="T9"/>
              </a:cxn>
            </a:cxnLst>
            <a:rect l="0" t="0" r="r" b="b"/>
            <a:pathLst>
              <a:path w="737" h="288">
                <a:moveTo>
                  <a:pt x="0" y="288"/>
                </a:moveTo>
                <a:cubicBezTo>
                  <a:pt x="2" y="267"/>
                  <a:pt x="18" y="149"/>
                  <a:pt x="119" y="74"/>
                </a:cubicBezTo>
                <a:cubicBezTo>
                  <a:pt x="220" y="0"/>
                  <a:pt x="334" y="23"/>
                  <a:pt x="352" y="27"/>
                </a:cubicBezTo>
                <a:cubicBezTo>
                  <a:pt x="445" y="47"/>
                  <a:pt x="461" y="102"/>
                  <a:pt x="543" y="114"/>
                </a:cubicBezTo>
                <a:cubicBezTo>
                  <a:pt x="620" y="125"/>
                  <a:pt x="690" y="87"/>
                  <a:pt x="737" y="53"/>
                </a:cubicBezTo>
              </a:path>
            </a:pathLst>
          </a:custGeom>
          <a:noFill/>
          <a:ln w="28575" cap="flat">
            <a:solidFill>
              <a:srgbClr val="A88A5C"/>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3" name="Freeform 10"/>
          <p:cNvSpPr/>
          <p:nvPr/>
        </p:nvSpPr>
        <p:spPr bwMode="auto">
          <a:xfrm>
            <a:off x="-292021" y="-6952"/>
            <a:ext cx="1852805" cy="6864950"/>
          </a:xfrm>
          <a:custGeom>
            <a:avLst/>
            <a:gdLst>
              <a:gd name="T0" fmla="*/ 33 w 451"/>
              <a:gd name="T1" fmla="*/ 1020 h 1020"/>
              <a:gd name="T2" fmla="*/ 49 w 451"/>
              <a:gd name="T3" fmla="*/ 799 h 1020"/>
              <a:gd name="T4" fmla="*/ 364 w 451"/>
              <a:gd name="T5" fmla="*/ 597 h 1020"/>
              <a:gd name="T6" fmla="*/ 404 w 451"/>
              <a:gd name="T7" fmla="*/ 315 h 1020"/>
              <a:gd name="T8" fmla="*/ 208 w 451"/>
              <a:gd name="T9" fmla="*/ 92 h 1020"/>
              <a:gd name="T10" fmla="*/ 236 w 451"/>
              <a:gd name="T11" fmla="*/ 0 h 1020"/>
            </a:gdLst>
            <a:ahLst/>
            <a:cxnLst>
              <a:cxn ang="0">
                <a:pos x="T0" y="T1"/>
              </a:cxn>
              <a:cxn ang="0">
                <a:pos x="T2" y="T3"/>
              </a:cxn>
              <a:cxn ang="0">
                <a:pos x="T4" y="T5"/>
              </a:cxn>
              <a:cxn ang="0">
                <a:pos x="T6" y="T7"/>
              </a:cxn>
              <a:cxn ang="0">
                <a:pos x="T8" y="T9"/>
              </a:cxn>
              <a:cxn ang="0">
                <a:pos x="T10" y="T11"/>
              </a:cxn>
            </a:cxnLst>
            <a:rect l="0" t="0" r="r" b="b"/>
            <a:pathLst>
              <a:path w="451" h="1020">
                <a:moveTo>
                  <a:pt x="33" y="1020"/>
                </a:moveTo>
                <a:cubicBezTo>
                  <a:pt x="14" y="958"/>
                  <a:pt x="0" y="872"/>
                  <a:pt x="49" y="799"/>
                </a:cubicBezTo>
                <a:cubicBezTo>
                  <a:pt x="123" y="688"/>
                  <a:pt x="270" y="716"/>
                  <a:pt x="364" y="597"/>
                </a:cubicBezTo>
                <a:cubicBezTo>
                  <a:pt x="422" y="524"/>
                  <a:pt x="451" y="406"/>
                  <a:pt x="404" y="315"/>
                </a:cubicBezTo>
                <a:cubicBezTo>
                  <a:pt x="350" y="210"/>
                  <a:pt x="217" y="190"/>
                  <a:pt x="208" y="92"/>
                </a:cubicBezTo>
                <a:cubicBezTo>
                  <a:pt x="205" y="54"/>
                  <a:pt x="221" y="21"/>
                  <a:pt x="236" y="0"/>
                </a:cubicBezTo>
              </a:path>
            </a:pathLst>
          </a:custGeom>
          <a:noFill/>
          <a:ln w="28575" cap="flat">
            <a:solidFill>
              <a:srgbClr val="A88A5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pic>
        <p:nvPicPr>
          <p:cNvPr id="14" name="图片 13"/>
          <p:cNvPicPr>
            <a:picLocks noChangeAspect="1"/>
          </p:cNvPicPr>
          <p:nvPr/>
        </p:nvPicPr>
        <p:blipFill>
          <a:blip r:embed="rId3"/>
          <a:stretch>
            <a:fillRect/>
          </a:stretch>
        </p:blipFill>
        <p:spPr>
          <a:xfrm flipH="1">
            <a:off x="441315" y="2835796"/>
            <a:ext cx="455994" cy="2813965"/>
          </a:xfrm>
          <a:prstGeom prst="rect">
            <a:avLst/>
          </a:prstGeom>
        </p:spPr>
      </p:pic>
      <p:pic>
        <p:nvPicPr>
          <p:cNvPr id="15" name="图片 14"/>
          <p:cNvPicPr>
            <a:picLocks noChangeAspect="1"/>
          </p:cNvPicPr>
          <p:nvPr/>
        </p:nvPicPr>
        <p:blipFill>
          <a:blip r:embed="rId3"/>
          <a:stretch>
            <a:fillRect/>
          </a:stretch>
        </p:blipFill>
        <p:spPr>
          <a:xfrm>
            <a:off x="11508906" y="354009"/>
            <a:ext cx="368178" cy="2272053"/>
          </a:xfrm>
          <a:prstGeom prst="rect">
            <a:avLst/>
          </a:prstGeom>
        </p:spPr>
      </p:pic>
    </p:spTree>
    <p:extLst>
      <p:ext uri="{BB962C8B-B14F-4D97-AF65-F5344CB8AC3E}">
        <p14:creationId xmlns:p14="http://schemas.microsoft.com/office/powerpoint/2010/main" val="3817468319"/>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92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-1</a:t>
            </a:r>
            <a:endParaRPr kumimoji="1" lang="zh-CN" altLang="en-US" sz="1400" dirty="0">
              <a:solidFill>
                <a:schemeClr val="bg1"/>
              </a:solidFill>
              <a:cs typeface="+mn-ea"/>
              <a:sym typeface="+mn-lt"/>
            </a:endParaRPr>
          </a:p>
        </p:txBody>
      </p:sp>
      <p:sp>
        <p:nvSpPr>
          <p:cNvPr id="8" name="文本框 7"/>
          <p:cNvSpPr txBox="1"/>
          <p:nvPr/>
        </p:nvSpPr>
        <p:spPr>
          <a:xfrm>
            <a:off x="2370856" y="4779797"/>
            <a:ext cx="869149" cy="307777"/>
          </a:xfrm>
          <a:prstGeom prst="rect">
            <a:avLst/>
          </a:prstGeom>
          <a:noFill/>
        </p:spPr>
        <p:txBody>
          <a:bodyPr wrap="none" rtlCol="0">
            <a:spAutoFit/>
          </a:bodyPr>
          <a:lstStyle/>
          <a:p>
            <a:r>
              <a:rPr kumimoji="1" lang="zh-CN" altLang="en-US" sz="1400" dirty="0">
                <a:solidFill>
                  <a:schemeClr val="bg1"/>
                </a:solidFill>
                <a:cs typeface="+mn-ea"/>
                <a:sym typeface="+mn-lt"/>
              </a:rPr>
              <a:t>流程明</a:t>
            </a:r>
            <a:r>
              <a:rPr kumimoji="1" lang="en-US" altLang="zh-CN" sz="1400" dirty="0">
                <a:solidFill>
                  <a:schemeClr val="bg1"/>
                </a:solidFill>
                <a:cs typeface="+mn-ea"/>
                <a:sym typeface="+mn-lt"/>
              </a:rPr>
              <a:t>-2</a:t>
            </a:r>
            <a:endParaRPr kumimoji="1" lang="zh-CN" altLang="en-US" sz="1400" dirty="0">
              <a:solidFill>
                <a:schemeClr val="bg1"/>
              </a:solidFill>
              <a:cs typeface="+mn-ea"/>
              <a:sym typeface="+mn-lt"/>
            </a:endParaRPr>
          </a:p>
        </p:txBody>
      </p:sp>
      <p:sp>
        <p:nvSpPr>
          <p:cNvPr id="10" name="文本框 9"/>
          <p:cNvSpPr txBox="1"/>
          <p:nvPr/>
        </p:nvSpPr>
        <p:spPr>
          <a:xfrm>
            <a:off x="37424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-3</a:t>
            </a:r>
            <a:endParaRPr kumimoji="1" lang="zh-CN" altLang="en-US" sz="1400" dirty="0">
              <a:solidFill>
                <a:schemeClr val="bg1"/>
              </a:solidFill>
              <a:cs typeface="+mn-ea"/>
              <a:sym typeface="+mn-lt"/>
            </a:endParaRPr>
          </a:p>
        </p:txBody>
      </p:sp>
      <p:sp>
        <p:nvSpPr>
          <p:cNvPr id="12" name="文本框 11"/>
          <p:cNvSpPr txBox="1"/>
          <p:nvPr/>
        </p:nvSpPr>
        <p:spPr>
          <a:xfrm>
            <a:off x="5114056" y="4779797"/>
            <a:ext cx="1087157" cy="307777"/>
          </a:xfrm>
          <a:prstGeom prst="rect">
            <a:avLst/>
          </a:prstGeom>
          <a:noFill/>
        </p:spPr>
        <p:txBody>
          <a:bodyPr wrap="none" rtlCol="0">
            <a:spAutoFit/>
          </a:bodyPr>
          <a:lstStyle/>
          <a:p>
            <a:r>
              <a:rPr kumimoji="1" lang="zh-CN" altLang="en-US" sz="1400">
                <a:solidFill>
                  <a:schemeClr val="bg1"/>
                </a:solidFill>
                <a:cs typeface="+mn-ea"/>
                <a:sym typeface="+mn-lt"/>
              </a:rPr>
              <a:t>流程说明</a:t>
            </a:r>
            <a:r>
              <a:rPr kumimoji="1" lang="en-US" altLang="zh-CN" sz="1400">
                <a:solidFill>
                  <a:schemeClr val="bg1"/>
                </a:solidFill>
                <a:cs typeface="+mn-ea"/>
                <a:sym typeface="+mn-lt"/>
              </a:rPr>
              <a:t>-4</a:t>
            </a:r>
            <a:endParaRPr kumimoji="1" lang="zh-CN" altLang="en-US" sz="1400">
              <a:solidFill>
                <a:schemeClr val="bg1"/>
              </a:solidFill>
              <a:cs typeface="+mn-ea"/>
              <a:sym typeface="+mn-lt"/>
            </a:endParaRPr>
          </a:p>
        </p:txBody>
      </p:sp>
      <p:grpSp>
        <p:nvGrpSpPr>
          <p:cNvPr id="18" name="组合 17"/>
          <p:cNvGrpSpPr/>
          <p:nvPr/>
        </p:nvGrpSpPr>
        <p:grpSpPr>
          <a:xfrm>
            <a:off x="409834" y="224524"/>
            <a:ext cx="4675306" cy="1292662"/>
            <a:chOff x="198870" y="91385"/>
            <a:chExt cx="4675306" cy="1292662"/>
          </a:xfrm>
        </p:grpSpPr>
        <p:sp>
          <p:nvSpPr>
            <p:cNvPr id="19" name="椭圆 14"/>
            <p:cNvSpPr/>
            <p:nvPr/>
          </p:nvSpPr>
          <p:spPr>
            <a:xfrm rot="21283918">
              <a:off x="198870" y="204059"/>
              <a:ext cx="386147" cy="297873"/>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597877" y="91385"/>
              <a:ext cx="4276299" cy="1292662"/>
            </a:xfrm>
            <a:prstGeom prst="rect">
              <a:avLst/>
            </a:prstGeom>
            <a:noFill/>
          </p:spPr>
          <p:txBody>
            <a:bodyPr wrap="none" rtlCol="0">
              <a:spAutoFit/>
            </a:bodyPr>
            <a:lstStyle/>
            <a:p>
              <a:r>
                <a:rPr lang="en-US" altLang="zh-CN" sz="2600" dirty="0">
                  <a:solidFill>
                    <a:schemeClr val="tx1">
                      <a:lumMod val="85000"/>
                      <a:lumOff val="15000"/>
                    </a:schemeClr>
                  </a:solidFill>
                  <a:ea typeface="思源宋体 CN Heavy" panose="02020900000000000000" pitchFamily="18" charset="-122"/>
                  <a:cs typeface="+mn-ea"/>
                </a:rPr>
                <a:t>Analytics for Time Complexity </a:t>
              </a:r>
              <a:endParaRPr lang="zh-CN" altLang="zh-CN" sz="2600" dirty="0">
                <a:solidFill>
                  <a:schemeClr val="tx1">
                    <a:lumMod val="85000"/>
                    <a:lumOff val="15000"/>
                  </a:schemeClr>
                </a:solidFill>
                <a:ea typeface="思源宋体 CN Heavy" panose="02020900000000000000" pitchFamily="18" charset="-122"/>
                <a:cs typeface="+mn-ea"/>
              </a:endParaRPr>
            </a:p>
            <a:p>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a:p>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sp>
        <p:nvSpPr>
          <p:cNvPr id="9" name="文本框 8">
            <a:extLst>
              <a:ext uri="{FF2B5EF4-FFF2-40B4-BE49-F238E27FC236}">
                <a16:creationId xmlns:a16="http://schemas.microsoft.com/office/drawing/2014/main" id="{D2973D32-FF36-FEAB-30D1-6AF11266792E}"/>
              </a:ext>
            </a:extLst>
          </p:cNvPr>
          <p:cNvSpPr txBox="1"/>
          <p:nvPr/>
        </p:nvSpPr>
        <p:spPr bwMode="auto">
          <a:xfrm>
            <a:off x="396974" y="1358724"/>
            <a:ext cx="8267632" cy="3913059"/>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sz="2400" dirty="0"/>
              <a:t>If two keyframes both exist in a video stream, the time complexity is the frame numbers of second keyframe. The time complexity is all the frame numbers for the worst scenario.</a:t>
            </a:r>
          </a:p>
          <a:p>
            <a:pPr>
              <a:lnSpc>
                <a:spcPct val="150000"/>
              </a:lnSpc>
              <a:defRPr/>
            </a:pPr>
            <a:endParaRPr lang="en-US" altLang="zh-CN" sz="2400" dirty="0"/>
          </a:p>
          <a:p>
            <a:pPr>
              <a:lnSpc>
                <a:spcPct val="150000"/>
              </a:lnSpc>
              <a:defRPr/>
            </a:pPr>
            <a:r>
              <a:rPr lang="en-US" altLang="zh-CN" sz="2400" dirty="0"/>
              <a:t>However, if the first keyframe and the second keyframe can not be found in all frames, stitching will be unsuccessful. </a:t>
            </a:r>
            <a:endParaRPr lang="en-US" altLang="zh-CN" sz="2400" dirty="0">
              <a:sym typeface="+mn-lt"/>
            </a:endParaRPr>
          </a:p>
          <a:p>
            <a:pPr>
              <a:lnSpc>
                <a:spcPct val="150000"/>
              </a:lnSpc>
              <a:defRPr/>
            </a:pPr>
            <a:endParaRPr lang="en-US" altLang="zh-CN" sz="2400" dirty="0">
              <a:solidFill>
                <a:schemeClr val="tx1">
                  <a:lumMod val="65000"/>
                  <a:lumOff val="35000"/>
                </a:schemeClr>
              </a:solidFill>
              <a:cs typeface="+mn-ea"/>
              <a:sym typeface="+mn-lt"/>
            </a:endParaRPr>
          </a:p>
        </p:txBody>
      </p:sp>
      <p:pic>
        <p:nvPicPr>
          <p:cNvPr id="3" name="图片 2">
            <a:extLst>
              <a:ext uri="{FF2B5EF4-FFF2-40B4-BE49-F238E27FC236}">
                <a16:creationId xmlns:a16="http://schemas.microsoft.com/office/drawing/2014/main" id="{3A055C97-4D07-F00B-C772-F94DD623C8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8949049" y="1020932"/>
            <a:ext cx="2287143" cy="4588645"/>
          </a:xfrm>
          <a:prstGeom prst="rect">
            <a:avLst/>
          </a:prstGeom>
          <a:noFill/>
          <a:ln>
            <a:noFill/>
          </a:ln>
        </p:spPr>
      </p:pic>
    </p:spTree>
    <p:extLst>
      <p:ext uri="{BB962C8B-B14F-4D97-AF65-F5344CB8AC3E}">
        <p14:creationId xmlns:p14="http://schemas.microsoft.com/office/powerpoint/2010/main" val="3899841956"/>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92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-1</a:t>
            </a:r>
            <a:endParaRPr kumimoji="1" lang="zh-CN" altLang="en-US" sz="1400" dirty="0">
              <a:solidFill>
                <a:schemeClr val="bg1"/>
              </a:solidFill>
              <a:cs typeface="+mn-ea"/>
              <a:sym typeface="+mn-lt"/>
            </a:endParaRPr>
          </a:p>
        </p:txBody>
      </p:sp>
      <p:sp>
        <p:nvSpPr>
          <p:cNvPr id="8" name="文本框 7"/>
          <p:cNvSpPr txBox="1"/>
          <p:nvPr/>
        </p:nvSpPr>
        <p:spPr>
          <a:xfrm>
            <a:off x="396974" y="5061634"/>
            <a:ext cx="5465727" cy="400110"/>
          </a:xfrm>
          <a:prstGeom prst="rect">
            <a:avLst/>
          </a:prstGeom>
          <a:noFill/>
        </p:spPr>
        <p:txBody>
          <a:bodyPr wrap="none" rtlCol="0">
            <a:spAutoFit/>
          </a:bodyPr>
          <a:lstStyle/>
          <a:p>
            <a:r>
              <a:rPr lang="en-US" altLang="zh-CN" sz="2000" dirty="0">
                <a:sym typeface="+mn-lt"/>
              </a:rPr>
              <a:t>Unable to predict background hidden by highlight. </a:t>
            </a:r>
            <a:endParaRPr lang="zh-CN" altLang="en-US" sz="2000" dirty="0">
              <a:sym typeface="+mn-lt"/>
            </a:endParaRPr>
          </a:p>
        </p:txBody>
      </p:sp>
      <p:grpSp>
        <p:nvGrpSpPr>
          <p:cNvPr id="18" name="组合 17"/>
          <p:cNvGrpSpPr/>
          <p:nvPr/>
        </p:nvGrpSpPr>
        <p:grpSpPr>
          <a:xfrm>
            <a:off x="409834" y="224524"/>
            <a:ext cx="7354757" cy="1292662"/>
            <a:chOff x="198870" y="91385"/>
            <a:chExt cx="7354757" cy="1292662"/>
          </a:xfrm>
        </p:grpSpPr>
        <p:sp>
          <p:nvSpPr>
            <p:cNvPr id="19" name="椭圆 14"/>
            <p:cNvSpPr/>
            <p:nvPr/>
          </p:nvSpPr>
          <p:spPr>
            <a:xfrm rot="21283918">
              <a:off x="198870" y="204059"/>
              <a:ext cx="386147" cy="297873"/>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597877" y="91385"/>
              <a:ext cx="6955750" cy="1292662"/>
            </a:xfrm>
            <a:prstGeom prst="rect">
              <a:avLst/>
            </a:prstGeom>
            <a:noFill/>
          </p:spPr>
          <p:txBody>
            <a:bodyPr wrap="none" rtlCol="0">
              <a:spAutoFit/>
            </a:bodyPr>
            <a:lstStyle/>
            <a:p>
              <a:r>
                <a:rPr lang="en-US" altLang="zh-CN" sz="2600" dirty="0">
                  <a:solidFill>
                    <a:schemeClr val="tx1">
                      <a:lumMod val="85000"/>
                      <a:lumOff val="15000"/>
                    </a:schemeClr>
                  </a:solidFill>
                  <a:ea typeface="思源宋体 CN Heavy" panose="02020900000000000000" pitchFamily="18" charset="-122"/>
                  <a:cs typeface="+mn-ea"/>
                </a:rPr>
                <a:t>Comparation between stitching and deep learning</a:t>
              </a:r>
              <a:endParaRPr lang="zh-CN" altLang="zh-CN" sz="2600" dirty="0">
                <a:solidFill>
                  <a:schemeClr val="tx1">
                    <a:lumMod val="85000"/>
                    <a:lumOff val="15000"/>
                  </a:schemeClr>
                </a:solidFill>
                <a:ea typeface="思源宋体 CN Heavy" panose="02020900000000000000" pitchFamily="18" charset="-122"/>
                <a:cs typeface="+mn-ea"/>
              </a:endParaRPr>
            </a:p>
            <a:p>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a:p>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sp>
        <p:nvSpPr>
          <p:cNvPr id="5" name="文本框 4">
            <a:extLst>
              <a:ext uri="{FF2B5EF4-FFF2-40B4-BE49-F238E27FC236}">
                <a16:creationId xmlns:a16="http://schemas.microsoft.com/office/drawing/2014/main" id="{154A9C7B-8275-5A14-DF57-E05500580394}"/>
              </a:ext>
            </a:extLst>
          </p:cNvPr>
          <p:cNvSpPr txBox="1"/>
          <p:nvPr/>
        </p:nvSpPr>
        <p:spPr bwMode="auto">
          <a:xfrm>
            <a:off x="396974" y="899706"/>
            <a:ext cx="8267632" cy="837473"/>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sz="3600" b="1" dirty="0">
                <a:sym typeface="+mn-lt"/>
              </a:rPr>
              <a:t>Highlight removal by stitching:</a:t>
            </a:r>
            <a:endParaRPr lang="en-US" altLang="zh-CN" sz="3600" b="1" dirty="0">
              <a:solidFill>
                <a:schemeClr val="tx1">
                  <a:lumMod val="65000"/>
                  <a:lumOff val="35000"/>
                </a:schemeClr>
              </a:solidFill>
              <a:cs typeface="+mn-ea"/>
              <a:sym typeface="+mn-lt"/>
            </a:endParaRPr>
          </a:p>
        </p:txBody>
      </p:sp>
      <p:sp>
        <p:nvSpPr>
          <p:cNvPr id="9" name="文本框 8">
            <a:extLst>
              <a:ext uri="{FF2B5EF4-FFF2-40B4-BE49-F238E27FC236}">
                <a16:creationId xmlns:a16="http://schemas.microsoft.com/office/drawing/2014/main" id="{D2973D32-FF36-FEAB-30D1-6AF11266792E}"/>
              </a:ext>
            </a:extLst>
          </p:cNvPr>
          <p:cNvSpPr txBox="1"/>
          <p:nvPr/>
        </p:nvSpPr>
        <p:spPr bwMode="auto">
          <a:xfrm>
            <a:off x="396974" y="1882401"/>
            <a:ext cx="7655073" cy="2897396"/>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sz="2000" dirty="0"/>
              <a:t>The project has an advantage than highlight removal by deep learning. Highlight removal based on stitching perfectly restores the original background of the highlight area instead of using special neural networks like GAN to restore the background. It is exactly the same as the original background.</a:t>
            </a:r>
            <a:endParaRPr lang="en-US" altLang="zh-CN" sz="2000" dirty="0">
              <a:sym typeface="+mn-lt"/>
            </a:endParaRPr>
          </a:p>
          <a:p>
            <a:pPr>
              <a:lnSpc>
                <a:spcPct val="150000"/>
              </a:lnSpc>
              <a:defRPr/>
            </a:pPr>
            <a:endParaRPr lang="en-US" altLang="zh-CN" sz="2400" dirty="0">
              <a:solidFill>
                <a:schemeClr val="tx1">
                  <a:lumMod val="65000"/>
                  <a:lumOff val="35000"/>
                </a:schemeClr>
              </a:solidFill>
              <a:cs typeface="+mn-ea"/>
              <a:sym typeface="+mn-lt"/>
            </a:endParaRPr>
          </a:p>
        </p:txBody>
      </p:sp>
      <p:pic>
        <p:nvPicPr>
          <p:cNvPr id="3" name="图片 2">
            <a:extLst>
              <a:ext uri="{FF2B5EF4-FFF2-40B4-BE49-F238E27FC236}">
                <a16:creationId xmlns:a16="http://schemas.microsoft.com/office/drawing/2014/main" id="{BF2E8F26-AD2E-6E9A-F510-2BBCAA6688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8463914" y="1517186"/>
            <a:ext cx="2289351" cy="4593074"/>
          </a:xfrm>
          <a:prstGeom prst="rect">
            <a:avLst/>
          </a:prstGeom>
          <a:noFill/>
          <a:ln>
            <a:noFill/>
          </a:ln>
        </p:spPr>
      </p:pic>
      <p:sp>
        <p:nvSpPr>
          <p:cNvPr id="4" name="文本框 3">
            <a:extLst>
              <a:ext uri="{FF2B5EF4-FFF2-40B4-BE49-F238E27FC236}">
                <a16:creationId xmlns:a16="http://schemas.microsoft.com/office/drawing/2014/main" id="{979BD38C-1F9E-B0EE-90DB-096FC8EDF89A}"/>
              </a:ext>
            </a:extLst>
          </p:cNvPr>
          <p:cNvSpPr txBox="1"/>
          <p:nvPr/>
        </p:nvSpPr>
        <p:spPr bwMode="auto">
          <a:xfrm>
            <a:off x="396974" y="4113523"/>
            <a:ext cx="8267632" cy="837473"/>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sz="3600" b="1" dirty="0">
                <a:sym typeface="+mn-lt"/>
              </a:rPr>
              <a:t>Highlight removal by DL:</a:t>
            </a:r>
            <a:endParaRPr lang="en-US" altLang="zh-CN" sz="3600" b="1"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3206116189"/>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5" grpId="0"/>
      <p:bldP spid="9"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92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-1</a:t>
            </a:r>
            <a:endParaRPr kumimoji="1" lang="zh-CN" altLang="en-US" sz="1400" dirty="0">
              <a:solidFill>
                <a:schemeClr val="bg1"/>
              </a:solidFill>
              <a:cs typeface="+mn-ea"/>
              <a:sym typeface="+mn-lt"/>
            </a:endParaRPr>
          </a:p>
        </p:txBody>
      </p:sp>
      <p:sp>
        <p:nvSpPr>
          <p:cNvPr id="8" name="文本框 7"/>
          <p:cNvSpPr txBox="1"/>
          <p:nvPr/>
        </p:nvSpPr>
        <p:spPr>
          <a:xfrm>
            <a:off x="2370856" y="4779797"/>
            <a:ext cx="869149" cy="307777"/>
          </a:xfrm>
          <a:prstGeom prst="rect">
            <a:avLst/>
          </a:prstGeom>
          <a:noFill/>
        </p:spPr>
        <p:txBody>
          <a:bodyPr wrap="none" rtlCol="0">
            <a:spAutoFit/>
          </a:bodyPr>
          <a:lstStyle/>
          <a:p>
            <a:r>
              <a:rPr kumimoji="1" lang="zh-CN" altLang="en-US" sz="1400" dirty="0">
                <a:solidFill>
                  <a:schemeClr val="bg1"/>
                </a:solidFill>
                <a:cs typeface="+mn-ea"/>
                <a:sym typeface="+mn-lt"/>
              </a:rPr>
              <a:t>流程明</a:t>
            </a:r>
            <a:r>
              <a:rPr kumimoji="1" lang="en-US" altLang="zh-CN" sz="1400" dirty="0">
                <a:solidFill>
                  <a:schemeClr val="bg1"/>
                </a:solidFill>
                <a:cs typeface="+mn-ea"/>
                <a:sym typeface="+mn-lt"/>
              </a:rPr>
              <a:t>-2</a:t>
            </a:r>
            <a:endParaRPr kumimoji="1" lang="zh-CN" altLang="en-US" sz="1400" dirty="0">
              <a:solidFill>
                <a:schemeClr val="bg1"/>
              </a:solidFill>
              <a:cs typeface="+mn-ea"/>
              <a:sym typeface="+mn-lt"/>
            </a:endParaRPr>
          </a:p>
        </p:txBody>
      </p:sp>
      <p:sp>
        <p:nvSpPr>
          <p:cNvPr id="10" name="文本框 9"/>
          <p:cNvSpPr txBox="1"/>
          <p:nvPr/>
        </p:nvSpPr>
        <p:spPr>
          <a:xfrm>
            <a:off x="37424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-3</a:t>
            </a:r>
            <a:endParaRPr kumimoji="1" lang="zh-CN" altLang="en-US" sz="1400" dirty="0">
              <a:solidFill>
                <a:schemeClr val="bg1"/>
              </a:solidFill>
              <a:cs typeface="+mn-ea"/>
              <a:sym typeface="+mn-lt"/>
            </a:endParaRPr>
          </a:p>
        </p:txBody>
      </p:sp>
      <p:sp>
        <p:nvSpPr>
          <p:cNvPr id="12" name="文本框 11"/>
          <p:cNvSpPr txBox="1"/>
          <p:nvPr/>
        </p:nvSpPr>
        <p:spPr>
          <a:xfrm>
            <a:off x="5114056" y="4779797"/>
            <a:ext cx="1087157" cy="307777"/>
          </a:xfrm>
          <a:prstGeom prst="rect">
            <a:avLst/>
          </a:prstGeom>
          <a:noFill/>
        </p:spPr>
        <p:txBody>
          <a:bodyPr wrap="none" rtlCol="0">
            <a:spAutoFit/>
          </a:bodyPr>
          <a:lstStyle/>
          <a:p>
            <a:r>
              <a:rPr kumimoji="1" lang="zh-CN" altLang="en-US" sz="1400">
                <a:solidFill>
                  <a:schemeClr val="bg1"/>
                </a:solidFill>
                <a:cs typeface="+mn-ea"/>
                <a:sym typeface="+mn-lt"/>
              </a:rPr>
              <a:t>流程说明</a:t>
            </a:r>
            <a:r>
              <a:rPr kumimoji="1" lang="en-US" altLang="zh-CN" sz="1400">
                <a:solidFill>
                  <a:schemeClr val="bg1"/>
                </a:solidFill>
                <a:cs typeface="+mn-ea"/>
                <a:sym typeface="+mn-lt"/>
              </a:rPr>
              <a:t>-4</a:t>
            </a:r>
            <a:endParaRPr kumimoji="1" lang="zh-CN" altLang="en-US" sz="1400">
              <a:solidFill>
                <a:schemeClr val="bg1"/>
              </a:solidFill>
              <a:cs typeface="+mn-ea"/>
              <a:sym typeface="+mn-lt"/>
            </a:endParaRPr>
          </a:p>
        </p:txBody>
      </p:sp>
      <p:grpSp>
        <p:nvGrpSpPr>
          <p:cNvPr id="18" name="组合 17"/>
          <p:cNvGrpSpPr/>
          <p:nvPr/>
        </p:nvGrpSpPr>
        <p:grpSpPr>
          <a:xfrm>
            <a:off x="409834" y="224524"/>
            <a:ext cx="2421933" cy="1292662"/>
            <a:chOff x="198870" y="91385"/>
            <a:chExt cx="2421933" cy="1292662"/>
          </a:xfrm>
        </p:grpSpPr>
        <p:sp>
          <p:nvSpPr>
            <p:cNvPr id="19" name="椭圆 14"/>
            <p:cNvSpPr/>
            <p:nvPr/>
          </p:nvSpPr>
          <p:spPr>
            <a:xfrm rot="21283918">
              <a:off x="198870" y="204059"/>
              <a:ext cx="386147" cy="297873"/>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597877" y="91385"/>
              <a:ext cx="2022926" cy="1292662"/>
            </a:xfrm>
            <a:prstGeom prst="rect">
              <a:avLst/>
            </a:prstGeom>
            <a:noFill/>
          </p:spPr>
          <p:txBody>
            <a:bodyPr wrap="none" rtlCol="0">
              <a:spAutoFit/>
            </a:bodyPr>
            <a:lstStyle/>
            <a:p>
              <a:r>
                <a:rPr lang="en-US" altLang="zh-CN" sz="2600" dirty="0">
                  <a:solidFill>
                    <a:schemeClr val="tx1">
                      <a:lumMod val="85000"/>
                      <a:lumOff val="15000"/>
                    </a:schemeClr>
                  </a:solidFill>
                  <a:ea typeface="思源宋体 CN Heavy" panose="02020900000000000000" pitchFamily="18" charset="-122"/>
                  <a:cs typeface="+mn-ea"/>
                </a:rPr>
                <a:t>Improvement</a:t>
              </a:r>
              <a:endParaRPr lang="zh-CN" altLang="zh-CN" sz="2600" dirty="0">
                <a:solidFill>
                  <a:schemeClr val="tx1">
                    <a:lumMod val="85000"/>
                    <a:lumOff val="15000"/>
                  </a:schemeClr>
                </a:solidFill>
                <a:ea typeface="思源宋体 CN Heavy" panose="02020900000000000000" pitchFamily="18" charset="-122"/>
                <a:cs typeface="+mn-ea"/>
              </a:endParaRPr>
            </a:p>
            <a:p>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a:p>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sp>
        <p:nvSpPr>
          <p:cNvPr id="5" name="文本框 4">
            <a:extLst>
              <a:ext uri="{FF2B5EF4-FFF2-40B4-BE49-F238E27FC236}">
                <a16:creationId xmlns:a16="http://schemas.microsoft.com/office/drawing/2014/main" id="{154A9C7B-8275-5A14-DF57-E05500580394}"/>
              </a:ext>
            </a:extLst>
          </p:cNvPr>
          <p:cNvSpPr txBox="1"/>
          <p:nvPr/>
        </p:nvSpPr>
        <p:spPr bwMode="auto">
          <a:xfrm>
            <a:off x="396974" y="899706"/>
            <a:ext cx="8267632" cy="837473"/>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sz="3600" b="1" dirty="0">
                <a:sym typeface="+mn-lt"/>
              </a:rPr>
              <a:t>Tuning experience values</a:t>
            </a:r>
            <a:endParaRPr lang="en-US" altLang="zh-CN" sz="3600" b="1" dirty="0">
              <a:solidFill>
                <a:schemeClr val="tx1">
                  <a:lumMod val="65000"/>
                  <a:lumOff val="35000"/>
                </a:schemeClr>
              </a:solidFill>
              <a:cs typeface="+mn-ea"/>
              <a:sym typeface="+mn-lt"/>
            </a:endParaRPr>
          </a:p>
        </p:txBody>
      </p:sp>
      <p:pic>
        <p:nvPicPr>
          <p:cNvPr id="3" name="图片 2">
            <a:extLst>
              <a:ext uri="{FF2B5EF4-FFF2-40B4-BE49-F238E27FC236}">
                <a16:creationId xmlns:a16="http://schemas.microsoft.com/office/drawing/2014/main" id="{3A055C97-4D07-F00B-C772-F94DD623C8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8949049" y="1020932"/>
            <a:ext cx="2287143" cy="4588645"/>
          </a:xfrm>
          <a:prstGeom prst="rect">
            <a:avLst/>
          </a:prstGeom>
          <a:noFill/>
          <a:ln>
            <a:noFill/>
          </a:ln>
        </p:spPr>
      </p:pic>
      <p:sp>
        <p:nvSpPr>
          <p:cNvPr id="2" name="文本框 1">
            <a:extLst>
              <a:ext uri="{FF2B5EF4-FFF2-40B4-BE49-F238E27FC236}">
                <a16:creationId xmlns:a16="http://schemas.microsoft.com/office/drawing/2014/main" id="{7279C34E-CAD5-DC41-BFF6-BA7EE9DDC99B}"/>
              </a:ext>
            </a:extLst>
          </p:cNvPr>
          <p:cNvSpPr txBox="1"/>
          <p:nvPr/>
        </p:nvSpPr>
        <p:spPr>
          <a:xfrm>
            <a:off x="396974" y="2288992"/>
            <a:ext cx="7229592" cy="1938992"/>
          </a:xfrm>
          <a:prstGeom prst="rect">
            <a:avLst/>
          </a:prstGeom>
          <a:noFill/>
        </p:spPr>
        <p:txBody>
          <a:bodyPr wrap="square">
            <a:spAutoFit/>
          </a:bodyPr>
          <a:lstStyle/>
          <a:p>
            <a:pPr marL="342900" indent="-342900">
              <a:buAutoNum type="arabicPeriod"/>
            </a:pPr>
            <a:r>
              <a:rPr lang="en-US" altLang="zh-CN" sz="2400" b="1" kern="0" dirty="0">
                <a:latin typeface="Times New Roman" panose="02020603050405020304" pitchFamily="18" charset="0"/>
                <a:ea typeface="PMingLiU" panose="02020500000000000000" pitchFamily="18" charset="-120"/>
              </a:rPr>
              <a:t>Ratio between width and height of QR code. </a:t>
            </a:r>
          </a:p>
          <a:p>
            <a:pPr marL="342900" indent="-342900">
              <a:buFontTx/>
              <a:buAutoNum type="arabicPeriod"/>
            </a:pPr>
            <a:r>
              <a:rPr lang="en-US" altLang="zh-CN" sz="2400" b="1" kern="0" dirty="0">
                <a:latin typeface="Times New Roman" panose="02020603050405020304" pitchFamily="18" charset="0"/>
                <a:ea typeface="PMingLiU" panose="02020500000000000000" pitchFamily="18" charset="-120"/>
              </a:rPr>
              <a:t>Upper bound values of binarization for highlight.</a:t>
            </a:r>
          </a:p>
          <a:p>
            <a:pPr marL="342900" indent="-342900">
              <a:buFontTx/>
              <a:buAutoNum type="arabicPeriod"/>
            </a:pPr>
            <a:r>
              <a:rPr lang="en-US" altLang="zh-CN" sz="2400" b="1" kern="0" dirty="0">
                <a:latin typeface="Times New Roman" panose="02020603050405020304" pitchFamily="18" charset="0"/>
                <a:ea typeface="PMingLiU" panose="02020500000000000000" pitchFamily="18" charset="-120"/>
              </a:rPr>
              <a:t>The area between the lower right corner and highlight.</a:t>
            </a:r>
          </a:p>
          <a:p>
            <a:pPr marL="342900" indent="-342900">
              <a:buAutoNum type="arabicPeriod"/>
            </a:pPr>
            <a:r>
              <a:rPr lang="en-US" altLang="zh-CN" sz="2400" b="1" kern="0" dirty="0">
                <a:latin typeface="Times New Roman" panose="02020603050405020304" pitchFamily="18" charset="0"/>
                <a:ea typeface="PMingLiU" panose="02020500000000000000" pitchFamily="18" charset="-120"/>
              </a:rPr>
              <a:t>The number of matches pairs.</a:t>
            </a:r>
          </a:p>
        </p:txBody>
      </p:sp>
    </p:spTree>
    <p:extLst>
      <p:ext uri="{BB962C8B-B14F-4D97-AF65-F5344CB8AC3E}">
        <p14:creationId xmlns:p14="http://schemas.microsoft.com/office/powerpoint/2010/main" val="553986363"/>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ppt_x"/>
                                          </p:val>
                                        </p:tav>
                                        <p:tav tm="100000">
                                          <p:val>
                                            <p:strVal val="#ppt_x"/>
                                          </p:val>
                                        </p:tav>
                                      </p:tavLst>
                                    </p:anim>
                                    <p:anim calcmode="lin" valueType="num">
                                      <p:cBhvr additive="base">
                                        <p:cTn id="11" dur="500" fill="hold"/>
                                        <p:tgtEl>
                                          <p:spTgt spid="6"/>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3619500" y="2936662"/>
            <a:ext cx="4952999" cy="2585323"/>
          </a:xfrm>
          <a:prstGeom prst="rect">
            <a:avLst/>
          </a:prstGeom>
          <a:noFill/>
        </p:spPr>
        <p:txBody>
          <a:bodyPr wrap="square" rtlCol="0">
            <a:spAutoFit/>
          </a:bodyPr>
          <a:lstStyle/>
          <a:p>
            <a:pPr algn="dist"/>
            <a:r>
              <a:rPr kumimoji="1" lang="en-US" altLang="zh-CN" sz="54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Potential Application</a:t>
            </a:r>
            <a:endParaRPr kumimoji="1" lang="zh-CN" altLang="en-US" sz="54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a:p>
            <a:pPr algn="dist"/>
            <a:endParaRPr kumimoji="1" lang="zh-CN" altLang="en-US" sz="54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48" name="文本框 47"/>
          <p:cNvSpPr txBox="1"/>
          <p:nvPr/>
        </p:nvSpPr>
        <p:spPr>
          <a:xfrm>
            <a:off x="3044492" y="2181002"/>
            <a:ext cx="5987852" cy="707886"/>
          </a:xfrm>
          <a:prstGeom prst="rect">
            <a:avLst/>
          </a:prstGeom>
          <a:noFill/>
        </p:spPr>
        <p:txBody>
          <a:bodyPr wrap="square">
            <a:spAutoFit/>
          </a:bodyPr>
          <a:lstStyle/>
          <a:p>
            <a:pPr algn="ctr"/>
            <a:r>
              <a:rPr kumimoji="1" lang="en-US" altLang="zh-CN" sz="4000" spc="300" dirty="0">
                <a:solidFill>
                  <a:srgbClr val="3E6C58"/>
                </a:solidFill>
                <a:latin typeface="思源宋体 CN Heavy" panose="02020900000000000000" pitchFamily="18" charset="-122"/>
                <a:ea typeface="思源宋体 CN Heavy" panose="02020900000000000000" pitchFamily="18" charset="-122"/>
                <a:cs typeface="+mn-ea"/>
                <a:sym typeface="+mn-lt"/>
              </a:rPr>
              <a:t>PART 05</a:t>
            </a:r>
            <a:endParaRPr lang="zh-CN" altLang="en-US" sz="4000" spc="300" dirty="0">
              <a:solidFill>
                <a:srgbClr val="3E6C58"/>
              </a:solidFill>
              <a:latin typeface="思源宋体 CN Heavy" panose="02020900000000000000" pitchFamily="18" charset="-122"/>
              <a:ea typeface="思源宋体 CN Heavy" panose="02020900000000000000" pitchFamily="18" charset="-122"/>
              <a:cs typeface="+mn-ea"/>
              <a:sym typeface="+mn-lt"/>
            </a:endParaRPr>
          </a:p>
        </p:txBody>
      </p:sp>
      <p:sp>
        <p:nvSpPr>
          <p:cNvPr id="20" name="任意多边形: 形状 19"/>
          <p:cNvSpPr/>
          <p:nvPr/>
        </p:nvSpPr>
        <p:spPr bwMode="auto">
          <a:xfrm>
            <a:off x="-13339" y="0"/>
            <a:ext cx="2316702" cy="6858000"/>
          </a:xfrm>
          <a:custGeom>
            <a:avLst/>
            <a:gdLst>
              <a:gd name="connsiteX0" fmla="*/ 0 w 2615309"/>
              <a:gd name="connsiteY0" fmla="*/ 5432774 h 6858000"/>
              <a:gd name="connsiteX1" fmla="*/ 22749 w 2615309"/>
              <a:gd name="connsiteY1" fmla="*/ 5494041 h 6858000"/>
              <a:gd name="connsiteX2" fmla="*/ 975207 w 2615309"/>
              <a:gd name="connsiteY2" fmla="*/ 6858000 h 6858000"/>
              <a:gd name="connsiteX3" fmla="*/ 807147 w 2615309"/>
              <a:gd name="connsiteY3" fmla="*/ 6858000 h 6858000"/>
              <a:gd name="connsiteX4" fmla="*/ 147168 w 2615309"/>
              <a:gd name="connsiteY4" fmla="*/ 6858000 h 6858000"/>
              <a:gd name="connsiteX5" fmla="*/ 0 w 2615309"/>
              <a:gd name="connsiteY5" fmla="*/ 6858000 h 6858000"/>
              <a:gd name="connsiteX6" fmla="*/ 0 w 2615309"/>
              <a:gd name="connsiteY6" fmla="*/ 0 h 6858000"/>
              <a:gd name="connsiteX7" fmla="*/ 29506 w 2615309"/>
              <a:gd name="connsiteY7" fmla="*/ 0 h 6858000"/>
              <a:gd name="connsiteX8" fmla="*/ 1431370 w 2615309"/>
              <a:gd name="connsiteY8" fmla="*/ 0 h 6858000"/>
              <a:gd name="connsiteX9" fmla="*/ 2319687 w 2615309"/>
              <a:gd name="connsiteY9" fmla="*/ 0 h 6858000"/>
              <a:gd name="connsiteX10" fmla="*/ 2325689 w 2615309"/>
              <a:gd name="connsiteY10" fmla="*/ 2232212 h 6858000"/>
              <a:gd name="connsiteX11" fmla="*/ 35541 w 2615309"/>
              <a:gd name="connsiteY11" fmla="*/ 4540257 h 6858000"/>
              <a:gd name="connsiteX12" fmla="*/ 0 w 2615309"/>
              <a:gd name="connsiteY12" fmla="*/ 46385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15309" h="6858000">
                <a:moveTo>
                  <a:pt x="0" y="5432774"/>
                </a:moveTo>
                <a:lnTo>
                  <a:pt x="22749" y="5494041"/>
                </a:lnTo>
                <a:cubicBezTo>
                  <a:pt x="245079" y="6009207"/>
                  <a:pt x="764757" y="6455849"/>
                  <a:pt x="975207" y="6858000"/>
                </a:cubicBezTo>
                <a:cubicBezTo>
                  <a:pt x="975207" y="6858000"/>
                  <a:pt x="975207" y="6858000"/>
                  <a:pt x="807147" y="6858000"/>
                </a:cubicBezTo>
                <a:cubicBezTo>
                  <a:pt x="807147" y="6858000"/>
                  <a:pt x="807147" y="6858000"/>
                  <a:pt x="147168" y="6858000"/>
                </a:cubicBezTo>
                <a:lnTo>
                  <a:pt x="0" y="6858000"/>
                </a:lnTo>
                <a:close/>
                <a:moveTo>
                  <a:pt x="0" y="0"/>
                </a:moveTo>
                <a:lnTo>
                  <a:pt x="29506" y="0"/>
                </a:lnTo>
                <a:cubicBezTo>
                  <a:pt x="301185" y="0"/>
                  <a:pt x="735872" y="0"/>
                  <a:pt x="1431370" y="0"/>
                </a:cubicBezTo>
                <a:cubicBezTo>
                  <a:pt x="1431370" y="0"/>
                  <a:pt x="1431370" y="0"/>
                  <a:pt x="2319687" y="0"/>
                </a:cubicBezTo>
                <a:cubicBezTo>
                  <a:pt x="2721830" y="645459"/>
                  <a:pt x="2703824" y="1539688"/>
                  <a:pt x="2325689" y="2232212"/>
                </a:cubicBezTo>
                <a:cubicBezTo>
                  <a:pt x="1537908" y="3656760"/>
                  <a:pt x="454709" y="3580332"/>
                  <a:pt x="35541" y="4540257"/>
                </a:cubicBezTo>
                <a:lnTo>
                  <a:pt x="0" y="4638537"/>
                </a:lnTo>
                <a:close/>
              </a:path>
            </a:pathLst>
          </a:custGeom>
          <a:gradFill flip="none" rotWithShape="1">
            <a:gsLst>
              <a:gs pos="0">
                <a:srgbClr val="4B7068"/>
              </a:gs>
              <a:gs pos="100000">
                <a:srgbClr val="678B76"/>
              </a:gs>
            </a:gsLst>
            <a:lin ang="0" scaled="1"/>
            <a:tileRect/>
          </a:gradFill>
          <a:ln>
            <a:noFill/>
          </a:ln>
        </p:spPr>
        <p:txBody>
          <a:bodyPr vert="horz" wrap="square" lIns="91440" tIns="45720" rIns="91440" bIns="45720" numCol="1" anchor="t" anchorCtr="0" compatLnSpc="1">
            <a:noAutofit/>
          </a:bodyPr>
          <a:lstStyle/>
          <a:p>
            <a:endParaRPr lang="zh-CN" altLang="en-US">
              <a:cs typeface="+mn-ea"/>
              <a:sym typeface="+mn-lt"/>
            </a:endParaRPr>
          </a:p>
        </p:txBody>
      </p:sp>
      <p:grpSp>
        <p:nvGrpSpPr>
          <p:cNvPr id="51" name="组合 50"/>
          <p:cNvGrpSpPr/>
          <p:nvPr/>
        </p:nvGrpSpPr>
        <p:grpSpPr>
          <a:xfrm>
            <a:off x="8865366" y="0"/>
            <a:ext cx="3326634" cy="1413206"/>
            <a:chOff x="8859709" y="-6952"/>
            <a:chExt cx="3326634" cy="1413206"/>
          </a:xfrm>
        </p:grpSpPr>
        <p:sp>
          <p:nvSpPr>
            <p:cNvPr id="56" name="Freeform 6"/>
            <p:cNvSpPr/>
            <p:nvPr/>
          </p:nvSpPr>
          <p:spPr bwMode="auto">
            <a:xfrm>
              <a:off x="9479209" y="-6952"/>
              <a:ext cx="2707134" cy="1413206"/>
            </a:xfrm>
            <a:custGeom>
              <a:avLst/>
              <a:gdLst>
                <a:gd name="T0" fmla="*/ 403 w 403"/>
                <a:gd name="T1" fmla="*/ 205 h 210"/>
                <a:gd name="T2" fmla="*/ 403 w 403"/>
                <a:gd name="T3" fmla="*/ 0 h 210"/>
                <a:gd name="T4" fmla="*/ 0 w 403"/>
                <a:gd name="T5" fmla="*/ 0 h 210"/>
                <a:gd name="T6" fmla="*/ 403 w 403"/>
                <a:gd name="T7" fmla="*/ 205 h 210"/>
              </a:gdLst>
              <a:ahLst/>
              <a:cxnLst>
                <a:cxn ang="0">
                  <a:pos x="T0" y="T1"/>
                </a:cxn>
                <a:cxn ang="0">
                  <a:pos x="T2" y="T3"/>
                </a:cxn>
                <a:cxn ang="0">
                  <a:pos x="T4" y="T5"/>
                </a:cxn>
                <a:cxn ang="0">
                  <a:pos x="T6" y="T7"/>
                </a:cxn>
              </a:cxnLst>
              <a:rect l="0" t="0" r="r" b="b"/>
              <a:pathLst>
                <a:path w="403" h="210">
                  <a:moveTo>
                    <a:pt x="403" y="205"/>
                  </a:moveTo>
                  <a:cubicBezTo>
                    <a:pt x="403" y="0"/>
                    <a:pt x="403" y="0"/>
                    <a:pt x="403" y="0"/>
                  </a:cubicBezTo>
                  <a:cubicBezTo>
                    <a:pt x="0" y="0"/>
                    <a:pt x="0" y="0"/>
                    <a:pt x="0" y="0"/>
                  </a:cubicBezTo>
                  <a:cubicBezTo>
                    <a:pt x="99" y="133"/>
                    <a:pt x="283" y="210"/>
                    <a:pt x="403" y="205"/>
                  </a:cubicBezTo>
                  <a:close/>
                </a:path>
              </a:pathLst>
            </a:custGeom>
            <a:gradFill>
              <a:gsLst>
                <a:gs pos="0">
                  <a:srgbClr val="4B7068"/>
                </a:gs>
                <a:gs pos="100000">
                  <a:srgbClr val="678B76"/>
                </a:gs>
              </a:gsLst>
              <a:lin ang="0" scaled="1"/>
            </a:gra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8"/>
            <p:cNvSpPr/>
            <p:nvPr/>
          </p:nvSpPr>
          <p:spPr bwMode="auto">
            <a:xfrm>
              <a:off x="8859709" y="-6952"/>
              <a:ext cx="3326634" cy="708019"/>
            </a:xfrm>
            <a:custGeom>
              <a:avLst/>
              <a:gdLst>
                <a:gd name="T0" fmla="*/ 0 w 495"/>
                <a:gd name="T1" fmla="*/ 0 h 105"/>
                <a:gd name="T2" fmla="*/ 141 w 495"/>
                <a:gd name="T3" fmla="*/ 88 h 105"/>
                <a:gd name="T4" fmla="*/ 471 w 495"/>
                <a:gd name="T5" fmla="*/ 63 h 105"/>
                <a:gd name="T6" fmla="*/ 495 w 495"/>
                <a:gd name="T7" fmla="*/ 79 h 105"/>
              </a:gdLst>
              <a:ahLst/>
              <a:cxnLst>
                <a:cxn ang="0">
                  <a:pos x="T0" y="T1"/>
                </a:cxn>
                <a:cxn ang="0">
                  <a:pos x="T2" y="T3"/>
                </a:cxn>
                <a:cxn ang="0">
                  <a:pos x="T4" y="T5"/>
                </a:cxn>
                <a:cxn ang="0">
                  <a:pos x="T6" y="T7"/>
                </a:cxn>
              </a:cxnLst>
              <a:rect l="0" t="0" r="r" b="b"/>
              <a:pathLst>
                <a:path w="495" h="105">
                  <a:moveTo>
                    <a:pt x="0" y="0"/>
                  </a:moveTo>
                  <a:cubicBezTo>
                    <a:pt x="44" y="61"/>
                    <a:pt x="98" y="81"/>
                    <a:pt x="141" y="88"/>
                  </a:cubicBezTo>
                  <a:cubicBezTo>
                    <a:pt x="260" y="105"/>
                    <a:pt x="397" y="34"/>
                    <a:pt x="471" y="63"/>
                  </a:cubicBezTo>
                  <a:cubicBezTo>
                    <a:pt x="484" y="68"/>
                    <a:pt x="491" y="75"/>
                    <a:pt x="495" y="79"/>
                  </a:cubicBezTo>
                </a:path>
              </a:pathLst>
            </a:custGeom>
            <a:noFill/>
            <a:ln w="28575" cap="flat">
              <a:solidFill>
                <a:srgbClr val="A88A5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grpSp>
      <p:sp>
        <p:nvSpPr>
          <p:cNvPr id="18" name="任意多边形: 形状 17"/>
          <p:cNvSpPr/>
          <p:nvPr/>
        </p:nvSpPr>
        <p:spPr bwMode="auto">
          <a:xfrm>
            <a:off x="8297034" y="5472245"/>
            <a:ext cx="3905515" cy="1385755"/>
          </a:xfrm>
          <a:custGeom>
            <a:avLst/>
            <a:gdLst>
              <a:gd name="connsiteX0" fmla="*/ 1279381 w 3905515"/>
              <a:gd name="connsiteY0" fmla="*/ 4 h 1385755"/>
              <a:gd name="connsiteX1" fmla="*/ 3828782 w 3905515"/>
              <a:gd name="connsiteY1" fmla="*/ 547657 h 1385755"/>
              <a:gd name="connsiteX2" fmla="*/ 3905515 w 3905515"/>
              <a:gd name="connsiteY2" fmla="*/ 539189 h 1385755"/>
              <a:gd name="connsiteX3" fmla="*/ 3905515 w 3905515"/>
              <a:gd name="connsiteY3" fmla="*/ 1385755 h 1385755"/>
              <a:gd name="connsiteX4" fmla="*/ 3834045 w 3905515"/>
              <a:gd name="connsiteY4" fmla="*/ 1385755 h 1385755"/>
              <a:gd name="connsiteX5" fmla="*/ 0 w 3905515"/>
              <a:gd name="connsiteY5" fmla="*/ 1385755 h 1385755"/>
              <a:gd name="connsiteX6" fmla="*/ 692211 w 3905515"/>
              <a:gd name="connsiteY6" fmla="*/ 160410 h 1385755"/>
              <a:gd name="connsiteX7" fmla="*/ 1279381 w 3905515"/>
              <a:gd name="connsiteY7" fmla="*/ 4 h 138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5515" h="1385755">
                <a:moveTo>
                  <a:pt x="1279381" y="4"/>
                </a:moveTo>
                <a:cubicBezTo>
                  <a:pt x="2018798" y="-1749"/>
                  <a:pt x="2844576" y="595752"/>
                  <a:pt x="3828782" y="547657"/>
                </a:cubicBezTo>
                <a:lnTo>
                  <a:pt x="3905515" y="539189"/>
                </a:lnTo>
                <a:lnTo>
                  <a:pt x="3905515" y="1385755"/>
                </a:lnTo>
                <a:lnTo>
                  <a:pt x="3834045" y="1385755"/>
                </a:lnTo>
                <a:cubicBezTo>
                  <a:pt x="3286325" y="1385755"/>
                  <a:pt x="2190883" y="1385755"/>
                  <a:pt x="0" y="1385755"/>
                </a:cubicBezTo>
                <a:cubicBezTo>
                  <a:pt x="100808" y="914469"/>
                  <a:pt x="241938" y="429717"/>
                  <a:pt x="692211" y="160410"/>
                </a:cubicBezTo>
                <a:cubicBezTo>
                  <a:pt x="882485" y="45534"/>
                  <a:pt x="1077721" y="483"/>
                  <a:pt x="1279381" y="4"/>
                </a:cubicBezTo>
                <a:close/>
              </a:path>
            </a:pathLst>
          </a:custGeom>
          <a:gradFill>
            <a:gsLst>
              <a:gs pos="0">
                <a:srgbClr val="4B7068"/>
              </a:gs>
              <a:gs pos="100000">
                <a:srgbClr val="678B76"/>
              </a:gs>
            </a:gsLst>
            <a:lin ang="0" scaled="1"/>
          </a:gra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55" name="Freeform 9"/>
          <p:cNvSpPr/>
          <p:nvPr/>
        </p:nvSpPr>
        <p:spPr bwMode="auto">
          <a:xfrm>
            <a:off x="7706857" y="4920857"/>
            <a:ext cx="4950348" cy="1937139"/>
          </a:xfrm>
          <a:custGeom>
            <a:avLst/>
            <a:gdLst>
              <a:gd name="T0" fmla="*/ 0 w 737"/>
              <a:gd name="T1" fmla="*/ 288 h 288"/>
              <a:gd name="T2" fmla="*/ 119 w 737"/>
              <a:gd name="T3" fmla="*/ 74 h 288"/>
              <a:gd name="T4" fmla="*/ 352 w 737"/>
              <a:gd name="T5" fmla="*/ 27 h 288"/>
              <a:gd name="T6" fmla="*/ 543 w 737"/>
              <a:gd name="T7" fmla="*/ 114 h 288"/>
              <a:gd name="T8" fmla="*/ 737 w 737"/>
              <a:gd name="T9" fmla="*/ 53 h 288"/>
            </a:gdLst>
            <a:ahLst/>
            <a:cxnLst>
              <a:cxn ang="0">
                <a:pos x="T0" y="T1"/>
              </a:cxn>
              <a:cxn ang="0">
                <a:pos x="T2" y="T3"/>
              </a:cxn>
              <a:cxn ang="0">
                <a:pos x="T4" y="T5"/>
              </a:cxn>
              <a:cxn ang="0">
                <a:pos x="T6" y="T7"/>
              </a:cxn>
              <a:cxn ang="0">
                <a:pos x="T8" y="T9"/>
              </a:cxn>
            </a:cxnLst>
            <a:rect l="0" t="0" r="r" b="b"/>
            <a:pathLst>
              <a:path w="737" h="288">
                <a:moveTo>
                  <a:pt x="0" y="288"/>
                </a:moveTo>
                <a:cubicBezTo>
                  <a:pt x="2" y="267"/>
                  <a:pt x="18" y="149"/>
                  <a:pt x="119" y="74"/>
                </a:cubicBezTo>
                <a:cubicBezTo>
                  <a:pt x="220" y="0"/>
                  <a:pt x="334" y="23"/>
                  <a:pt x="352" y="27"/>
                </a:cubicBezTo>
                <a:cubicBezTo>
                  <a:pt x="445" y="47"/>
                  <a:pt x="461" y="102"/>
                  <a:pt x="543" y="114"/>
                </a:cubicBezTo>
                <a:cubicBezTo>
                  <a:pt x="620" y="125"/>
                  <a:pt x="690" y="87"/>
                  <a:pt x="737" y="53"/>
                </a:cubicBezTo>
              </a:path>
            </a:pathLst>
          </a:custGeom>
          <a:noFill/>
          <a:ln w="28575" cap="flat">
            <a:solidFill>
              <a:srgbClr val="A88A5C"/>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3" name="Freeform 10"/>
          <p:cNvSpPr/>
          <p:nvPr/>
        </p:nvSpPr>
        <p:spPr bwMode="auto">
          <a:xfrm>
            <a:off x="-292021" y="-6952"/>
            <a:ext cx="1852805" cy="6864950"/>
          </a:xfrm>
          <a:custGeom>
            <a:avLst/>
            <a:gdLst>
              <a:gd name="T0" fmla="*/ 33 w 451"/>
              <a:gd name="T1" fmla="*/ 1020 h 1020"/>
              <a:gd name="T2" fmla="*/ 49 w 451"/>
              <a:gd name="T3" fmla="*/ 799 h 1020"/>
              <a:gd name="T4" fmla="*/ 364 w 451"/>
              <a:gd name="T5" fmla="*/ 597 h 1020"/>
              <a:gd name="T6" fmla="*/ 404 w 451"/>
              <a:gd name="T7" fmla="*/ 315 h 1020"/>
              <a:gd name="T8" fmla="*/ 208 w 451"/>
              <a:gd name="T9" fmla="*/ 92 h 1020"/>
              <a:gd name="T10" fmla="*/ 236 w 451"/>
              <a:gd name="T11" fmla="*/ 0 h 1020"/>
            </a:gdLst>
            <a:ahLst/>
            <a:cxnLst>
              <a:cxn ang="0">
                <a:pos x="T0" y="T1"/>
              </a:cxn>
              <a:cxn ang="0">
                <a:pos x="T2" y="T3"/>
              </a:cxn>
              <a:cxn ang="0">
                <a:pos x="T4" y="T5"/>
              </a:cxn>
              <a:cxn ang="0">
                <a:pos x="T6" y="T7"/>
              </a:cxn>
              <a:cxn ang="0">
                <a:pos x="T8" y="T9"/>
              </a:cxn>
              <a:cxn ang="0">
                <a:pos x="T10" y="T11"/>
              </a:cxn>
            </a:cxnLst>
            <a:rect l="0" t="0" r="r" b="b"/>
            <a:pathLst>
              <a:path w="451" h="1020">
                <a:moveTo>
                  <a:pt x="33" y="1020"/>
                </a:moveTo>
                <a:cubicBezTo>
                  <a:pt x="14" y="958"/>
                  <a:pt x="0" y="872"/>
                  <a:pt x="49" y="799"/>
                </a:cubicBezTo>
                <a:cubicBezTo>
                  <a:pt x="123" y="688"/>
                  <a:pt x="270" y="716"/>
                  <a:pt x="364" y="597"/>
                </a:cubicBezTo>
                <a:cubicBezTo>
                  <a:pt x="422" y="524"/>
                  <a:pt x="451" y="406"/>
                  <a:pt x="404" y="315"/>
                </a:cubicBezTo>
                <a:cubicBezTo>
                  <a:pt x="350" y="210"/>
                  <a:pt x="217" y="190"/>
                  <a:pt x="208" y="92"/>
                </a:cubicBezTo>
                <a:cubicBezTo>
                  <a:pt x="205" y="54"/>
                  <a:pt x="221" y="21"/>
                  <a:pt x="236" y="0"/>
                </a:cubicBezTo>
              </a:path>
            </a:pathLst>
          </a:custGeom>
          <a:noFill/>
          <a:ln w="28575" cap="flat">
            <a:solidFill>
              <a:srgbClr val="A88A5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pic>
        <p:nvPicPr>
          <p:cNvPr id="14" name="图片 13"/>
          <p:cNvPicPr>
            <a:picLocks noChangeAspect="1"/>
          </p:cNvPicPr>
          <p:nvPr/>
        </p:nvPicPr>
        <p:blipFill>
          <a:blip r:embed="rId3"/>
          <a:stretch>
            <a:fillRect/>
          </a:stretch>
        </p:blipFill>
        <p:spPr>
          <a:xfrm flipH="1">
            <a:off x="441315" y="2835796"/>
            <a:ext cx="455994" cy="2813965"/>
          </a:xfrm>
          <a:prstGeom prst="rect">
            <a:avLst/>
          </a:prstGeom>
        </p:spPr>
      </p:pic>
      <p:pic>
        <p:nvPicPr>
          <p:cNvPr id="15" name="图片 14"/>
          <p:cNvPicPr>
            <a:picLocks noChangeAspect="1"/>
          </p:cNvPicPr>
          <p:nvPr/>
        </p:nvPicPr>
        <p:blipFill>
          <a:blip r:embed="rId3"/>
          <a:stretch>
            <a:fillRect/>
          </a:stretch>
        </p:blipFill>
        <p:spPr>
          <a:xfrm>
            <a:off x="11508906" y="354009"/>
            <a:ext cx="368178" cy="2272053"/>
          </a:xfrm>
          <a:prstGeom prst="rect">
            <a:avLst/>
          </a:prstGeom>
        </p:spPr>
      </p:pic>
    </p:spTree>
    <p:extLst>
      <p:ext uri="{BB962C8B-B14F-4D97-AF65-F5344CB8AC3E}">
        <p14:creationId xmlns:p14="http://schemas.microsoft.com/office/powerpoint/2010/main" val="3093815048"/>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612378" y="1551549"/>
            <a:ext cx="2853683" cy="584775"/>
          </a:xfrm>
          <a:prstGeom prst="rect">
            <a:avLst/>
          </a:prstGeom>
          <a:noFill/>
        </p:spPr>
        <p:txBody>
          <a:bodyPr wrap="square" rtlCol="0">
            <a:spAutoFit/>
          </a:bodyPr>
          <a:lstStyle/>
          <a:p>
            <a:pPr algn="dist"/>
            <a:r>
              <a:rPr kumimoji="1" lang="en-US" altLang="zh-CN" sz="3200" dirty="0">
                <a:solidFill>
                  <a:srgbClr val="678B76"/>
                </a:solidFill>
                <a:latin typeface="思源宋体 CN Heavy" panose="02020900000000000000" pitchFamily="18" charset="-122"/>
                <a:ea typeface="思源宋体 CN Heavy" panose="02020900000000000000" pitchFamily="18" charset="-122"/>
                <a:cs typeface="+mn-ea"/>
                <a:sym typeface="+mn-lt"/>
              </a:rPr>
              <a:t>CATALOG</a:t>
            </a:r>
          </a:p>
        </p:txBody>
      </p:sp>
      <p:sp>
        <p:nvSpPr>
          <p:cNvPr id="9" name="文本框 8"/>
          <p:cNvSpPr txBox="1"/>
          <p:nvPr/>
        </p:nvSpPr>
        <p:spPr>
          <a:xfrm>
            <a:off x="772291" y="3726299"/>
            <a:ext cx="2527457" cy="954107"/>
          </a:xfrm>
          <a:prstGeom prst="rect">
            <a:avLst/>
          </a:prstGeom>
          <a:noFill/>
        </p:spPr>
        <p:txBody>
          <a:bodyPr wrap="square" rtlCol="0">
            <a:spAutoFit/>
          </a:bodyPr>
          <a:lstStyle/>
          <a:p>
            <a:pPr algn="ctr"/>
            <a:r>
              <a:rPr kumimoji="1" lang="en-US" altLang="zh-CN" sz="28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Potential Application</a:t>
            </a:r>
            <a:endParaRPr kumimoji="1" lang="zh-CN" altLang="en-US" sz="28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14" name="文本框 13"/>
          <p:cNvSpPr txBox="1"/>
          <p:nvPr/>
        </p:nvSpPr>
        <p:spPr>
          <a:xfrm>
            <a:off x="3424791" y="3726299"/>
            <a:ext cx="2527457" cy="523220"/>
          </a:xfrm>
          <a:prstGeom prst="rect">
            <a:avLst/>
          </a:prstGeom>
          <a:noFill/>
        </p:spPr>
        <p:txBody>
          <a:bodyPr wrap="square" rtlCol="0">
            <a:spAutoFit/>
          </a:bodyPr>
          <a:lstStyle/>
          <a:p>
            <a:pPr algn="ctr"/>
            <a:r>
              <a:rPr kumimoji="1" lang="en-US" altLang="zh-CN" sz="28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QA</a:t>
            </a:r>
          </a:p>
        </p:txBody>
      </p:sp>
      <p:grpSp>
        <p:nvGrpSpPr>
          <p:cNvPr id="42" name="组合 41"/>
          <p:cNvGrpSpPr/>
          <p:nvPr/>
        </p:nvGrpSpPr>
        <p:grpSpPr>
          <a:xfrm flipH="1">
            <a:off x="7356231" y="5301763"/>
            <a:ext cx="4835769" cy="1556237"/>
            <a:chOff x="0" y="5301762"/>
            <a:chExt cx="4835769" cy="1556237"/>
          </a:xfrm>
        </p:grpSpPr>
        <p:sp>
          <p:nvSpPr>
            <p:cNvPr id="28" name="Freeform 7"/>
            <p:cNvSpPr/>
            <p:nvPr/>
          </p:nvSpPr>
          <p:spPr bwMode="auto">
            <a:xfrm flipH="1">
              <a:off x="0" y="5407268"/>
              <a:ext cx="4381766" cy="1450731"/>
            </a:xfrm>
            <a:custGeom>
              <a:avLst/>
              <a:gdLst>
                <a:gd name="T0" fmla="*/ 652 w 652"/>
                <a:gd name="T1" fmla="*/ 134 h 273"/>
                <a:gd name="T2" fmla="*/ 103 w 652"/>
                <a:gd name="T3" fmla="*/ 91 h 273"/>
                <a:gd name="T4" fmla="*/ 0 w 652"/>
                <a:gd name="T5" fmla="*/ 273 h 273"/>
                <a:gd name="T6" fmla="*/ 652 w 652"/>
                <a:gd name="T7" fmla="*/ 273 h 273"/>
                <a:gd name="T8" fmla="*/ 652 w 652"/>
                <a:gd name="T9" fmla="*/ 134 h 273"/>
              </a:gdLst>
              <a:ahLst/>
              <a:cxnLst>
                <a:cxn ang="0">
                  <a:pos x="T0" y="T1"/>
                </a:cxn>
                <a:cxn ang="0">
                  <a:pos x="T2" y="T3"/>
                </a:cxn>
                <a:cxn ang="0">
                  <a:pos x="T4" y="T5"/>
                </a:cxn>
                <a:cxn ang="0">
                  <a:pos x="T6" y="T7"/>
                </a:cxn>
                <a:cxn ang="0">
                  <a:pos x="T8" y="T9"/>
                </a:cxn>
              </a:cxnLst>
              <a:rect l="0" t="0" r="r" b="b"/>
              <a:pathLst>
                <a:path w="652" h="273">
                  <a:moveTo>
                    <a:pt x="652" y="134"/>
                  </a:moveTo>
                  <a:cubicBezTo>
                    <a:pt x="426" y="204"/>
                    <a:pt x="254" y="0"/>
                    <a:pt x="103" y="91"/>
                  </a:cubicBezTo>
                  <a:cubicBezTo>
                    <a:pt x="36" y="131"/>
                    <a:pt x="15" y="203"/>
                    <a:pt x="0" y="273"/>
                  </a:cubicBezTo>
                  <a:cubicBezTo>
                    <a:pt x="652" y="273"/>
                    <a:pt x="652" y="273"/>
                    <a:pt x="652" y="273"/>
                  </a:cubicBezTo>
                  <a:lnTo>
                    <a:pt x="652" y="134"/>
                  </a:lnTo>
                  <a:close/>
                </a:path>
              </a:pathLst>
            </a:custGeom>
            <a:gradFill flip="none" rotWithShape="1">
              <a:gsLst>
                <a:gs pos="0">
                  <a:srgbClr val="4B7068"/>
                </a:gs>
                <a:gs pos="100000">
                  <a:srgbClr val="678B76"/>
                </a:gs>
              </a:gsLst>
              <a:lin ang="10800000" scaled="1"/>
              <a:tileRect/>
            </a:gra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9"/>
            <p:cNvSpPr/>
            <p:nvPr/>
          </p:nvSpPr>
          <p:spPr bwMode="auto">
            <a:xfrm flipH="1">
              <a:off x="0" y="5301762"/>
              <a:ext cx="4835769" cy="1556236"/>
            </a:xfrm>
            <a:custGeom>
              <a:avLst/>
              <a:gdLst>
                <a:gd name="T0" fmla="*/ 0 w 737"/>
                <a:gd name="T1" fmla="*/ 288 h 288"/>
                <a:gd name="T2" fmla="*/ 119 w 737"/>
                <a:gd name="T3" fmla="*/ 74 h 288"/>
                <a:gd name="T4" fmla="*/ 352 w 737"/>
                <a:gd name="T5" fmla="*/ 27 h 288"/>
                <a:gd name="T6" fmla="*/ 543 w 737"/>
                <a:gd name="T7" fmla="*/ 114 h 288"/>
                <a:gd name="T8" fmla="*/ 737 w 737"/>
                <a:gd name="T9" fmla="*/ 53 h 288"/>
              </a:gdLst>
              <a:ahLst/>
              <a:cxnLst>
                <a:cxn ang="0">
                  <a:pos x="T0" y="T1"/>
                </a:cxn>
                <a:cxn ang="0">
                  <a:pos x="T2" y="T3"/>
                </a:cxn>
                <a:cxn ang="0">
                  <a:pos x="T4" y="T5"/>
                </a:cxn>
                <a:cxn ang="0">
                  <a:pos x="T6" y="T7"/>
                </a:cxn>
                <a:cxn ang="0">
                  <a:pos x="T8" y="T9"/>
                </a:cxn>
              </a:cxnLst>
              <a:rect l="0" t="0" r="r" b="b"/>
              <a:pathLst>
                <a:path w="737" h="288">
                  <a:moveTo>
                    <a:pt x="0" y="288"/>
                  </a:moveTo>
                  <a:cubicBezTo>
                    <a:pt x="2" y="267"/>
                    <a:pt x="18" y="149"/>
                    <a:pt x="119" y="74"/>
                  </a:cubicBezTo>
                  <a:cubicBezTo>
                    <a:pt x="220" y="0"/>
                    <a:pt x="334" y="23"/>
                    <a:pt x="352" y="27"/>
                  </a:cubicBezTo>
                  <a:cubicBezTo>
                    <a:pt x="445" y="47"/>
                    <a:pt x="461" y="102"/>
                    <a:pt x="543" y="114"/>
                  </a:cubicBezTo>
                  <a:cubicBezTo>
                    <a:pt x="620" y="125"/>
                    <a:pt x="690" y="87"/>
                    <a:pt x="737" y="53"/>
                  </a:cubicBezTo>
                </a:path>
              </a:pathLst>
            </a:custGeom>
            <a:noFill/>
            <a:ln w="28575" cap="flat">
              <a:solidFill>
                <a:srgbClr val="A88A5C"/>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grpSp>
      <p:sp>
        <p:nvSpPr>
          <p:cNvPr id="30" name="椭圆 14"/>
          <p:cNvSpPr/>
          <p:nvPr/>
        </p:nvSpPr>
        <p:spPr>
          <a:xfrm rot="21283918">
            <a:off x="1499131" y="2734348"/>
            <a:ext cx="984138" cy="686611"/>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solidFill>
            <a:srgbClr val="D5D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14"/>
          <p:cNvSpPr/>
          <p:nvPr/>
        </p:nvSpPr>
        <p:spPr>
          <a:xfrm rot="21283918">
            <a:off x="4214152" y="2734349"/>
            <a:ext cx="984138" cy="686611"/>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solidFill>
            <a:srgbClr val="D5D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文本框 33"/>
          <p:cNvSpPr txBox="1"/>
          <p:nvPr/>
        </p:nvSpPr>
        <p:spPr>
          <a:xfrm>
            <a:off x="1680859" y="2816043"/>
            <a:ext cx="604653" cy="523220"/>
          </a:xfrm>
          <a:prstGeom prst="rect">
            <a:avLst/>
          </a:prstGeom>
          <a:noFill/>
        </p:spPr>
        <p:txBody>
          <a:bodyPr wrap="none" rtlCol="0">
            <a:spAutoFit/>
          </a:bodyPr>
          <a:lstStyle/>
          <a:p>
            <a:r>
              <a:rPr lang="en-US" altLang="zh-CN" sz="2800" dirty="0">
                <a:solidFill>
                  <a:srgbClr val="3E6C58"/>
                </a:solidFill>
                <a:latin typeface="思源宋体 CN Heavy" panose="02020900000000000000" pitchFamily="18" charset="-122"/>
                <a:ea typeface="思源宋体 CN Heavy" panose="02020900000000000000" pitchFamily="18" charset="-122"/>
                <a:cs typeface="+mn-ea"/>
                <a:sym typeface="+mn-lt"/>
              </a:rPr>
              <a:t>05</a:t>
            </a:r>
            <a:endParaRPr lang="zh-CN" altLang="en-US" sz="2800" dirty="0">
              <a:solidFill>
                <a:srgbClr val="3E6C58"/>
              </a:solidFill>
              <a:latin typeface="思源宋体 CN Heavy" panose="02020900000000000000" pitchFamily="18" charset="-122"/>
              <a:ea typeface="思源宋体 CN Heavy" panose="02020900000000000000" pitchFamily="18" charset="-122"/>
              <a:cs typeface="+mn-ea"/>
              <a:sym typeface="+mn-lt"/>
            </a:endParaRPr>
          </a:p>
        </p:txBody>
      </p:sp>
      <p:sp>
        <p:nvSpPr>
          <p:cNvPr id="35" name="文本框 34"/>
          <p:cNvSpPr txBox="1"/>
          <p:nvPr/>
        </p:nvSpPr>
        <p:spPr>
          <a:xfrm>
            <a:off x="4402294" y="2816043"/>
            <a:ext cx="604653" cy="523220"/>
          </a:xfrm>
          <a:prstGeom prst="rect">
            <a:avLst/>
          </a:prstGeom>
          <a:noFill/>
        </p:spPr>
        <p:txBody>
          <a:bodyPr wrap="none" rtlCol="0">
            <a:spAutoFit/>
          </a:bodyPr>
          <a:lstStyle/>
          <a:p>
            <a:r>
              <a:rPr lang="en-US" altLang="zh-CN" sz="2800" dirty="0">
                <a:solidFill>
                  <a:srgbClr val="3E6C58"/>
                </a:solidFill>
                <a:latin typeface="思源宋体 CN Heavy" panose="02020900000000000000" pitchFamily="18" charset="-122"/>
                <a:ea typeface="思源宋体 CN Heavy" panose="02020900000000000000" pitchFamily="18" charset="-122"/>
                <a:cs typeface="+mn-ea"/>
                <a:sym typeface="+mn-lt"/>
              </a:rPr>
              <a:t>06</a:t>
            </a:r>
            <a:endParaRPr lang="zh-CN" altLang="en-US" sz="2800" dirty="0">
              <a:solidFill>
                <a:srgbClr val="3E6C58"/>
              </a:solidFill>
              <a:latin typeface="思源宋体 CN Heavy" panose="02020900000000000000" pitchFamily="18" charset="-122"/>
              <a:ea typeface="思源宋体 CN Heavy" panose="02020900000000000000" pitchFamily="18" charset="-122"/>
              <a:cs typeface="+mn-ea"/>
              <a:sym typeface="+mn-lt"/>
            </a:endParaRPr>
          </a:p>
        </p:txBody>
      </p:sp>
      <p:grpSp>
        <p:nvGrpSpPr>
          <p:cNvPr id="39" name="组合 38"/>
          <p:cNvGrpSpPr/>
          <p:nvPr/>
        </p:nvGrpSpPr>
        <p:grpSpPr>
          <a:xfrm flipH="1">
            <a:off x="-26887" y="-6952"/>
            <a:ext cx="3326635" cy="1413206"/>
            <a:chOff x="8859709" y="-6952"/>
            <a:chExt cx="3326635" cy="1413206"/>
          </a:xfrm>
        </p:grpSpPr>
        <p:sp>
          <p:nvSpPr>
            <p:cNvPr id="40" name="Freeform 6"/>
            <p:cNvSpPr/>
            <p:nvPr/>
          </p:nvSpPr>
          <p:spPr bwMode="auto">
            <a:xfrm>
              <a:off x="9479210" y="-6952"/>
              <a:ext cx="2707134" cy="1413206"/>
            </a:xfrm>
            <a:custGeom>
              <a:avLst/>
              <a:gdLst>
                <a:gd name="T0" fmla="*/ 403 w 403"/>
                <a:gd name="T1" fmla="*/ 205 h 210"/>
                <a:gd name="T2" fmla="*/ 403 w 403"/>
                <a:gd name="T3" fmla="*/ 0 h 210"/>
                <a:gd name="T4" fmla="*/ 0 w 403"/>
                <a:gd name="T5" fmla="*/ 0 h 210"/>
                <a:gd name="T6" fmla="*/ 403 w 403"/>
                <a:gd name="T7" fmla="*/ 205 h 210"/>
              </a:gdLst>
              <a:ahLst/>
              <a:cxnLst>
                <a:cxn ang="0">
                  <a:pos x="T0" y="T1"/>
                </a:cxn>
                <a:cxn ang="0">
                  <a:pos x="T2" y="T3"/>
                </a:cxn>
                <a:cxn ang="0">
                  <a:pos x="T4" y="T5"/>
                </a:cxn>
                <a:cxn ang="0">
                  <a:pos x="T6" y="T7"/>
                </a:cxn>
              </a:cxnLst>
              <a:rect l="0" t="0" r="r" b="b"/>
              <a:pathLst>
                <a:path w="403" h="210">
                  <a:moveTo>
                    <a:pt x="403" y="205"/>
                  </a:moveTo>
                  <a:cubicBezTo>
                    <a:pt x="403" y="0"/>
                    <a:pt x="403" y="0"/>
                    <a:pt x="403" y="0"/>
                  </a:cubicBezTo>
                  <a:cubicBezTo>
                    <a:pt x="0" y="0"/>
                    <a:pt x="0" y="0"/>
                    <a:pt x="0" y="0"/>
                  </a:cubicBezTo>
                  <a:cubicBezTo>
                    <a:pt x="99" y="133"/>
                    <a:pt x="283" y="210"/>
                    <a:pt x="403" y="205"/>
                  </a:cubicBezTo>
                  <a:close/>
                </a:path>
              </a:pathLst>
            </a:custGeom>
            <a:gradFill>
              <a:gsLst>
                <a:gs pos="0">
                  <a:srgbClr val="4B7068"/>
                </a:gs>
                <a:gs pos="100000">
                  <a:srgbClr val="678B76"/>
                </a:gs>
              </a:gsLst>
              <a:lin ang="10800000" scaled="1"/>
            </a:gra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Freeform 8"/>
            <p:cNvSpPr/>
            <p:nvPr/>
          </p:nvSpPr>
          <p:spPr bwMode="auto">
            <a:xfrm>
              <a:off x="8859709" y="-6952"/>
              <a:ext cx="3326634" cy="708019"/>
            </a:xfrm>
            <a:custGeom>
              <a:avLst/>
              <a:gdLst>
                <a:gd name="T0" fmla="*/ 0 w 495"/>
                <a:gd name="T1" fmla="*/ 0 h 105"/>
                <a:gd name="T2" fmla="*/ 141 w 495"/>
                <a:gd name="T3" fmla="*/ 88 h 105"/>
                <a:gd name="T4" fmla="*/ 471 w 495"/>
                <a:gd name="T5" fmla="*/ 63 h 105"/>
                <a:gd name="T6" fmla="*/ 495 w 495"/>
                <a:gd name="T7" fmla="*/ 79 h 105"/>
              </a:gdLst>
              <a:ahLst/>
              <a:cxnLst>
                <a:cxn ang="0">
                  <a:pos x="T0" y="T1"/>
                </a:cxn>
                <a:cxn ang="0">
                  <a:pos x="T2" y="T3"/>
                </a:cxn>
                <a:cxn ang="0">
                  <a:pos x="T4" y="T5"/>
                </a:cxn>
                <a:cxn ang="0">
                  <a:pos x="T6" y="T7"/>
                </a:cxn>
              </a:cxnLst>
              <a:rect l="0" t="0" r="r" b="b"/>
              <a:pathLst>
                <a:path w="495" h="105">
                  <a:moveTo>
                    <a:pt x="0" y="0"/>
                  </a:moveTo>
                  <a:cubicBezTo>
                    <a:pt x="44" y="61"/>
                    <a:pt x="98" y="81"/>
                    <a:pt x="141" y="88"/>
                  </a:cubicBezTo>
                  <a:cubicBezTo>
                    <a:pt x="260" y="105"/>
                    <a:pt x="397" y="34"/>
                    <a:pt x="471" y="63"/>
                  </a:cubicBezTo>
                  <a:cubicBezTo>
                    <a:pt x="484" y="68"/>
                    <a:pt x="491" y="75"/>
                    <a:pt x="495" y="79"/>
                  </a:cubicBezTo>
                </a:path>
              </a:pathLst>
            </a:custGeom>
            <a:noFill/>
            <a:ln w="28575" cap="flat">
              <a:solidFill>
                <a:srgbClr val="A88A5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grpSp>
    </p:spTree>
    <p:extLst>
      <p:ext uri="{BB962C8B-B14F-4D97-AF65-F5344CB8AC3E}">
        <p14:creationId xmlns:p14="http://schemas.microsoft.com/office/powerpoint/2010/main" val="359839133"/>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ppt_x"/>
                                          </p:val>
                                        </p:tav>
                                        <p:tav tm="100000">
                                          <p:val>
                                            <p:strVal val="#ppt_x"/>
                                          </p:val>
                                        </p:tav>
                                      </p:tavLst>
                                    </p:anim>
                                    <p:anim calcmode="lin" valueType="num">
                                      <p:cBhvr additive="base">
                                        <p:cTn id="18" dur="500" fill="hold"/>
                                        <p:tgtEl>
                                          <p:spTgt spid="3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ppt_x"/>
                                          </p:val>
                                        </p:tav>
                                        <p:tav tm="100000">
                                          <p:val>
                                            <p:strVal val="#ppt_x"/>
                                          </p:val>
                                        </p:tav>
                                      </p:tavLst>
                                    </p:anim>
                                    <p:anim calcmode="lin" valueType="num">
                                      <p:cBhvr additive="base">
                                        <p:cTn id="2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4" grpId="0"/>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239185" y="2314168"/>
            <a:ext cx="3713628" cy="2783384"/>
            <a:chOff x="4239185" y="2314168"/>
            <a:chExt cx="3713628" cy="2783384"/>
          </a:xfrm>
        </p:grpSpPr>
        <p:sp>
          <p:nvSpPr>
            <p:cNvPr id="6" name="Freeform 5"/>
            <p:cNvSpPr/>
            <p:nvPr/>
          </p:nvSpPr>
          <p:spPr bwMode="auto">
            <a:xfrm>
              <a:off x="6095999" y="2314168"/>
              <a:ext cx="1606787" cy="1261163"/>
            </a:xfrm>
            <a:custGeom>
              <a:avLst/>
              <a:gdLst>
                <a:gd name="T0" fmla="*/ 1750 w 1750"/>
                <a:gd name="T1" fmla="*/ 1010 h 1373"/>
                <a:gd name="T2" fmla="*/ 1678 w 1750"/>
                <a:gd name="T3" fmla="*/ 895 h 1373"/>
                <a:gd name="T4" fmla="*/ 1602 w 1750"/>
                <a:gd name="T5" fmla="*/ 787 h 1373"/>
                <a:gd name="T6" fmla="*/ 1517 w 1750"/>
                <a:gd name="T7" fmla="*/ 684 h 1373"/>
                <a:gd name="T8" fmla="*/ 1427 w 1750"/>
                <a:gd name="T9" fmla="*/ 588 h 1373"/>
                <a:gd name="T10" fmla="*/ 1331 w 1750"/>
                <a:gd name="T11" fmla="*/ 499 h 1373"/>
                <a:gd name="T12" fmla="*/ 1229 w 1750"/>
                <a:gd name="T13" fmla="*/ 415 h 1373"/>
                <a:gd name="T14" fmla="*/ 1122 w 1750"/>
                <a:gd name="T15" fmla="*/ 340 h 1373"/>
                <a:gd name="T16" fmla="*/ 1010 w 1750"/>
                <a:gd name="T17" fmla="*/ 271 h 1373"/>
                <a:gd name="T18" fmla="*/ 895 w 1750"/>
                <a:gd name="T19" fmla="*/ 210 h 1373"/>
                <a:gd name="T20" fmla="*/ 837 w 1750"/>
                <a:gd name="T21" fmla="*/ 181 h 1373"/>
                <a:gd name="T22" fmla="*/ 776 w 1750"/>
                <a:gd name="T23" fmla="*/ 156 h 1373"/>
                <a:gd name="T24" fmla="*/ 716 w 1750"/>
                <a:gd name="T25" fmla="*/ 131 h 1373"/>
                <a:gd name="T26" fmla="*/ 653 w 1750"/>
                <a:gd name="T27" fmla="*/ 108 h 1373"/>
                <a:gd name="T28" fmla="*/ 592 w 1750"/>
                <a:gd name="T29" fmla="*/ 89 h 1373"/>
                <a:gd name="T30" fmla="*/ 528 w 1750"/>
                <a:gd name="T31" fmla="*/ 69 h 1373"/>
                <a:gd name="T32" fmla="*/ 465 w 1750"/>
                <a:gd name="T33" fmla="*/ 54 h 1373"/>
                <a:gd name="T34" fmla="*/ 399 w 1750"/>
                <a:gd name="T35" fmla="*/ 41 h 1373"/>
                <a:gd name="T36" fmla="*/ 334 w 1750"/>
                <a:gd name="T37" fmla="*/ 27 h 1373"/>
                <a:gd name="T38" fmla="*/ 269 w 1750"/>
                <a:gd name="T39" fmla="*/ 18 h 1373"/>
                <a:gd name="T40" fmla="*/ 202 w 1750"/>
                <a:gd name="T41" fmla="*/ 10 h 1373"/>
                <a:gd name="T42" fmla="*/ 136 w 1750"/>
                <a:gd name="T43" fmla="*/ 4 h 1373"/>
                <a:gd name="T44" fmla="*/ 69 w 1750"/>
                <a:gd name="T45" fmla="*/ 2 h 1373"/>
                <a:gd name="T46" fmla="*/ 0 w 1750"/>
                <a:gd name="T47" fmla="*/ 0 h 1373"/>
                <a:gd name="T48" fmla="*/ 0 w 1750"/>
                <a:gd name="T49" fmla="*/ 728 h 1373"/>
                <a:gd name="T50" fmla="*/ 86 w 1750"/>
                <a:gd name="T51" fmla="*/ 730 h 1373"/>
                <a:gd name="T52" fmla="*/ 173 w 1750"/>
                <a:gd name="T53" fmla="*/ 739 h 1373"/>
                <a:gd name="T54" fmla="*/ 255 w 1750"/>
                <a:gd name="T55" fmla="*/ 753 h 1373"/>
                <a:gd name="T56" fmla="*/ 338 w 1750"/>
                <a:gd name="T57" fmla="*/ 772 h 1373"/>
                <a:gd name="T58" fmla="*/ 419 w 1750"/>
                <a:gd name="T59" fmla="*/ 797 h 1373"/>
                <a:gd name="T60" fmla="*/ 497 w 1750"/>
                <a:gd name="T61" fmla="*/ 826 h 1373"/>
                <a:gd name="T62" fmla="*/ 574 w 1750"/>
                <a:gd name="T63" fmla="*/ 860 h 1373"/>
                <a:gd name="T64" fmla="*/ 647 w 1750"/>
                <a:gd name="T65" fmla="*/ 901 h 1373"/>
                <a:gd name="T66" fmla="*/ 718 w 1750"/>
                <a:gd name="T67" fmla="*/ 945 h 1373"/>
                <a:gd name="T68" fmla="*/ 787 w 1750"/>
                <a:gd name="T69" fmla="*/ 993 h 1373"/>
                <a:gd name="T70" fmla="*/ 851 w 1750"/>
                <a:gd name="T71" fmla="*/ 1047 h 1373"/>
                <a:gd name="T72" fmla="*/ 912 w 1750"/>
                <a:gd name="T73" fmla="*/ 1104 h 1373"/>
                <a:gd name="T74" fmla="*/ 972 w 1750"/>
                <a:gd name="T75" fmla="*/ 1166 h 1373"/>
                <a:gd name="T76" fmla="*/ 1026 w 1750"/>
                <a:gd name="T77" fmla="*/ 1231 h 1373"/>
                <a:gd name="T78" fmla="*/ 1075 w 1750"/>
                <a:gd name="T79" fmla="*/ 1300 h 1373"/>
                <a:gd name="T80" fmla="*/ 1120 w 1750"/>
                <a:gd name="T81" fmla="*/ 1373 h 1373"/>
                <a:gd name="T82" fmla="*/ 1750 w 1750"/>
                <a:gd name="T83" fmla="*/ 1010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50" h="1373">
                  <a:moveTo>
                    <a:pt x="1750" y="1010"/>
                  </a:moveTo>
                  <a:lnTo>
                    <a:pt x="1678" y="895"/>
                  </a:lnTo>
                  <a:lnTo>
                    <a:pt x="1602" y="787"/>
                  </a:lnTo>
                  <a:lnTo>
                    <a:pt x="1517" y="684"/>
                  </a:lnTo>
                  <a:lnTo>
                    <a:pt x="1427" y="588"/>
                  </a:lnTo>
                  <a:lnTo>
                    <a:pt x="1331" y="499"/>
                  </a:lnTo>
                  <a:lnTo>
                    <a:pt x="1229" y="415"/>
                  </a:lnTo>
                  <a:lnTo>
                    <a:pt x="1122" y="340"/>
                  </a:lnTo>
                  <a:lnTo>
                    <a:pt x="1010" y="271"/>
                  </a:lnTo>
                  <a:lnTo>
                    <a:pt x="895" y="210"/>
                  </a:lnTo>
                  <a:lnTo>
                    <a:pt x="837" y="181"/>
                  </a:lnTo>
                  <a:lnTo>
                    <a:pt x="776" y="156"/>
                  </a:lnTo>
                  <a:lnTo>
                    <a:pt x="716" y="131"/>
                  </a:lnTo>
                  <a:lnTo>
                    <a:pt x="653" y="108"/>
                  </a:lnTo>
                  <a:lnTo>
                    <a:pt x="592" y="89"/>
                  </a:lnTo>
                  <a:lnTo>
                    <a:pt x="528" y="69"/>
                  </a:lnTo>
                  <a:lnTo>
                    <a:pt x="465" y="54"/>
                  </a:lnTo>
                  <a:lnTo>
                    <a:pt x="399" y="41"/>
                  </a:lnTo>
                  <a:lnTo>
                    <a:pt x="334" y="27"/>
                  </a:lnTo>
                  <a:lnTo>
                    <a:pt x="269" y="18"/>
                  </a:lnTo>
                  <a:lnTo>
                    <a:pt x="202" y="10"/>
                  </a:lnTo>
                  <a:lnTo>
                    <a:pt x="136" y="4"/>
                  </a:lnTo>
                  <a:lnTo>
                    <a:pt x="69" y="2"/>
                  </a:lnTo>
                  <a:lnTo>
                    <a:pt x="0" y="0"/>
                  </a:lnTo>
                  <a:lnTo>
                    <a:pt x="0" y="728"/>
                  </a:lnTo>
                  <a:lnTo>
                    <a:pt x="86" y="730"/>
                  </a:lnTo>
                  <a:lnTo>
                    <a:pt x="173" y="739"/>
                  </a:lnTo>
                  <a:lnTo>
                    <a:pt x="255" y="753"/>
                  </a:lnTo>
                  <a:lnTo>
                    <a:pt x="338" y="772"/>
                  </a:lnTo>
                  <a:lnTo>
                    <a:pt x="419" y="797"/>
                  </a:lnTo>
                  <a:lnTo>
                    <a:pt x="497" y="826"/>
                  </a:lnTo>
                  <a:lnTo>
                    <a:pt x="574" y="860"/>
                  </a:lnTo>
                  <a:lnTo>
                    <a:pt x="647" y="901"/>
                  </a:lnTo>
                  <a:lnTo>
                    <a:pt x="718" y="945"/>
                  </a:lnTo>
                  <a:lnTo>
                    <a:pt x="787" y="993"/>
                  </a:lnTo>
                  <a:lnTo>
                    <a:pt x="851" y="1047"/>
                  </a:lnTo>
                  <a:lnTo>
                    <a:pt x="912" y="1104"/>
                  </a:lnTo>
                  <a:lnTo>
                    <a:pt x="972" y="1166"/>
                  </a:lnTo>
                  <a:lnTo>
                    <a:pt x="1026" y="1231"/>
                  </a:lnTo>
                  <a:lnTo>
                    <a:pt x="1075" y="1300"/>
                  </a:lnTo>
                  <a:lnTo>
                    <a:pt x="1120" y="1373"/>
                  </a:lnTo>
                  <a:lnTo>
                    <a:pt x="1750" y="1010"/>
                  </a:lnTo>
                  <a:close/>
                </a:path>
              </a:pathLst>
            </a:custGeom>
            <a:gradFill>
              <a:gsLst>
                <a:gs pos="0">
                  <a:srgbClr val="4B7068"/>
                </a:gs>
                <a:gs pos="100000">
                  <a:srgbClr val="678B76"/>
                </a:gs>
              </a:gsLst>
              <a:lin ang="0" scaled="1"/>
            </a:gradFill>
            <a:ln w="9525">
              <a:solidFill>
                <a:schemeClr val="bg1"/>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50000"/>
                </a:lnSpc>
                <a:buClrTx/>
                <a:buSzTx/>
                <a:buFontTx/>
                <a:buNone/>
                <a:defRPr/>
              </a:pPr>
              <a:endParaRPr kumimoji="0" lang="zh-CN" altLang="en-US" sz="180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7" name="Freeform 7"/>
            <p:cNvSpPr/>
            <p:nvPr/>
          </p:nvSpPr>
          <p:spPr bwMode="auto">
            <a:xfrm>
              <a:off x="7123681" y="3242576"/>
              <a:ext cx="829132" cy="1854976"/>
            </a:xfrm>
            <a:custGeom>
              <a:avLst/>
              <a:gdLst>
                <a:gd name="T0" fmla="*/ 630 w 900"/>
                <a:gd name="T1" fmla="*/ 2020 h 2020"/>
                <a:gd name="T2" fmla="*/ 662 w 900"/>
                <a:gd name="T3" fmla="*/ 1960 h 2020"/>
                <a:gd name="T4" fmla="*/ 693 w 900"/>
                <a:gd name="T5" fmla="*/ 1901 h 2020"/>
                <a:gd name="T6" fmla="*/ 722 w 900"/>
                <a:gd name="T7" fmla="*/ 1839 h 2020"/>
                <a:gd name="T8" fmla="*/ 749 w 900"/>
                <a:gd name="T9" fmla="*/ 1778 h 2020"/>
                <a:gd name="T10" fmla="*/ 774 w 900"/>
                <a:gd name="T11" fmla="*/ 1716 h 2020"/>
                <a:gd name="T12" fmla="*/ 795 w 900"/>
                <a:gd name="T13" fmla="*/ 1655 h 2020"/>
                <a:gd name="T14" fmla="*/ 816 w 900"/>
                <a:gd name="T15" fmla="*/ 1592 h 2020"/>
                <a:gd name="T16" fmla="*/ 833 w 900"/>
                <a:gd name="T17" fmla="*/ 1528 h 2020"/>
                <a:gd name="T18" fmla="*/ 848 w 900"/>
                <a:gd name="T19" fmla="*/ 1465 h 2020"/>
                <a:gd name="T20" fmla="*/ 864 w 900"/>
                <a:gd name="T21" fmla="*/ 1400 h 2020"/>
                <a:gd name="T22" fmla="*/ 875 w 900"/>
                <a:gd name="T23" fmla="*/ 1334 h 2020"/>
                <a:gd name="T24" fmla="*/ 885 w 900"/>
                <a:gd name="T25" fmla="*/ 1271 h 2020"/>
                <a:gd name="T26" fmla="*/ 891 w 900"/>
                <a:gd name="T27" fmla="*/ 1206 h 2020"/>
                <a:gd name="T28" fmla="*/ 896 w 900"/>
                <a:gd name="T29" fmla="*/ 1141 h 2020"/>
                <a:gd name="T30" fmla="*/ 900 w 900"/>
                <a:gd name="T31" fmla="*/ 1075 h 2020"/>
                <a:gd name="T32" fmla="*/ 900 w 900"/>
                <a:gd name="T33" fmla="*/ 1010 h 2020"/>
                <a:gd name="T34" fmla="*/ 900 w 900"/>
                <a:gd name="T35" fmla="*/ 945 h 2020"/>
                <a:gd name="T36" fmla="*/ 896 w 900"/>
                <a:gd name="T37" fmla="*/ 879 h 2020"/>
                <a:gd name="T38" fmla="*/ 891 w 900"/>
                <a:gd name="T39" fmla="*/ 814 h 2020"/>
                <a:gd name="T40" fmla="*/ 885 w 900"/>
                <a:gd name="T41" fmla="*/ 749 h 2020"/>
                <a:gd name="T42" fmla="*/ 875 w 900"/>
                <a:gd name="T43" fmla="*/ 684 h 2020"/>
                <a:gd name="T44" fmla="*/ 864 w 900"/>
                <a:gd name="T45" fmla="*/ 618 h 2020"/>
                <a:gd name="T46" fmla="*/ 848 w 900"/>
                <a:gd name="T47" fmla="*/ 555 h 2020"/>
                <a:gd name="T48" fmla="*/ 833 w 900"/>
                <a:gd name="T49" fmla="*/ 492 h 2020"/>
                <a:gd name="T50" fmla="*/ 816 w 900"/>
                <a:gd name="T51" fmla="*/ 428 h 2020"/>
                <a:gd name="T52" fmla="*/ 795 w 900"/>
                <a:gd name="T53" fmla="*/ 365 h 2020"/>
                <a:gd name="T54" fmla="*/ 774 w 900"/>
                <a:gd name="T55" fmla="*/ 302 h 2020"/>
                <a:gd name="T56" fmla="*/ 749 w 900"/>
                <a:gd name="T57" fmla="*/ 240 h 2020"/>
                <a:gd name="T58" fmla="*/ 722 w 900"/>
                <a:gd name="T59" fmla="*/ 179 h 2020"/>
                <a:gd name="T60" fmla="*/ 693 w 900"/>
                <a:gd name="T61" fmla="*/ 119 h 2020"/>
                <a:gd name="T62" fmla="*/ 662 w 900"/>
                <a:gd name="T63" fmla="*/ 60 h 2020"/>
                <a:gd name="T64" fmla="*/ 630 w 900"/>
                <a:gd name="T65" fmla="*/ 0 h 2020"/>
                <a:gd name="T66" fmla="*/ 0 w 900"/>
                <a:gd name="T67" fmla="*/ 363 h 2020"/>
                <a:gd name="T68" fmla="*/ 42 w 900"/>
                <a:gd name="T69" fmla="*/ 440 h 2020"/>
                <a:gd name="T70" fmla="*/ 76 w 900"/>
                <a:gd name="T71" fmla="*/ 517 h 2020"/>
                <a:gd name="T72" fmla="*/ 105 w 900"/>
                <a:gd name="T73" fmla="*/ 597 h 2020"/>
                <a:gd name="T74" fmla="*/ 130 w 900"/>
                <a:gd name="T75" fmla="*/ 678 h 2020"/>
                <a:gd name="T76" fmla="*/ 149 w 900"/>
                <a:gd name="T77" fmla="*/ 760 h 2020"/>
                <a:gd name="T78" fmla="*/ 163 w 900"/>
                <a:gd name="T79" fmla="*/ 843 h 2020"/>
                <a:gd name="T80" fmla="*/ 171 w 900"/>
                <a:gd name="T81" fmla="*/ 925 h 2020"/>
                <a:gd name="T82" fmla="*/ 174 w 900"/>
                <a:gd name="T83" fmla="*/ 1010 h 2020"/>
                <a:gd name="T84" fmla="*/ 171 w 900"/>
                <a:gd name="T85" fmla="*/ 1093 h 2020"/>
                <a:gd name="T86" fmla="*/ 163 w 900"/>
                <a:gd name="T87" fmla="*/ 1177 h 2020"/>
                <a:gd name="T88" fmla="*/ 149 w 900"/>
                <a:gd name="T89" fmla="*/ 1260 h 2020"/>
                <a:gd name="T90" fmla="*/ 130 w 900"/>
                <a:gd name="T91" fmla="*/ 1342 h 2020"/>
                <a:gd name="T92" fmla="*/ 105 w 900"/>
                <a:gd name="T93" fmla="*/ 1423 h 2020"/>
                <a:gd name="T94" fmla="*/ 76 w 900"/>
                <a:gd name="T95" fmla="*/ 1501 h 2020"/>
                <a:gd name="T96" fmla="*/ 42 w 900"/>
                <a:gd name="T97" fmla="*/ 1580 h 2020"/>
                <a:gd name="T98" fmla="*/ 0 w 900"/>
                <a:gd name="T99" fmla="*/ 1655 h 2020"/>
                <a:gd name="T100" fmla="*/ 630 w 900"/>
                <a:gd name="T101" fmla="*/ 2020 h 2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00" h="2020">
                  <a:moveTo>
                    <a:pt x="630" y="2020"/>
                  </a:moveTo>
                  <a:lnTo>
                    <a:pt x="662" y="1960"/>
                  </a:lnTo>
                  <a:lnTo>
                    <a:pt x="693" y="1901"/>
                  </a:lnTo>
                  <a:lnTo>
                    <a:pt x="722" y="1839"/>
                  </a:lnTo>
                  <a:lnTo>
                    <a:pt x="749" y="1778"/>
                  </a:lnTo>
                  <a:lnTo>
                    <a:pt x="774" y="1716"/>
                  </a:lnTo>
                  <a:lnTo>
                    <a:pt x="795" y="1655"/>
                  </a:lnTo>
                  <a:lnTo>
                    <a:pt x="816" y="1592"/>
                  </a:lnTo>
                  <a:lnTo>
                    <a:pt x="833" y="1528"/>
                  </a:lnTo>
                  <a:lnTo>
                    <a:pt x="848" y="1465"/>
                  </a:lnTo>
                  <a:lnTo>
                    <a:pt x="864" y="1400"/>
                  </a:lnTo>
                  <a:lnTo>
                    <a:pt x="875" y="1334"/>
                  </a:lnTo>
                  <a:lnTo>
                    <a:pt x="885" y="1271"/>
                  </a:lnTo>
                  <a:lnTo>
                    <a:pt x="891" y="1206"/>
                  </a:lnTo>
                  <a:lnTo>
                    <a:pt x="896" y="1141"/>
                  </a:lnTo>
                  <a:lnTo>
                    <a:pt x="900" y="1075"/>
                  </a:lnTo>
                  <a:lnTo>
                    <a:pt x="900" y="1010"/>
                  </a:lnTo>
                  <a:lnTo>
                    <a:pt x="900" y="945"/>
                  </a:lnTo>
                  <a:lnTo>
                    <a:pt x="896" y="879"/>
                  </a:lnTo>
                  <a:lnTo>
                    <a:pt x="891" y="814"/>
                  </a:lnTo>
                  <a:lnTo>
                    <a:pt x="885" y="749"/>
                  </a:lnTo>
                  <a:lnTo>
                    <a:pt x="875" y="684"/>
                  </a:lnTo>
                  <a:lnTo>
                    <a:pt x="864" y="618"/>
                  </a:lnTo>
                  <a:lnTo>
                    <a:pt x="848" y="555"/>
                  </a:lnTo>
                  <a:lnTo>
                    <a:pt x="833" y="492"/>
                  </a:lnTo>
                  <a:lnTo>
                    <a:pt x="816" y="428"/>
                  </a:lnTo>
                  <a:lnTo>
                    <a:pt x="795" y="365"/>
                  </a:lnTo>
                  <a:lnTo>
                    <a:pt x="774" y="302"/>
                  </a:lnTo>
                  <a:lnTo>
                    <a:pt x="749" y="240"/>
                  </a:lnTo>
                  <a:lnTo>
                    <a:pt x="722" y="179"/>
                  </a:lnTo>
                  <a:lnTo>
                    <a:pt x="693" y="119"/>
                  </a:lnTo>
                  <a:lnTo>
                    <a:pt x="662" y="60"/>
                  </a:lnTo>
                  <a:lnTo>
                    <a:pt x="630" y="0"/>
                  </a:lnTo>
                  <a:lnTo>
                    <a:pt x="0" y="363"/>
                  </a:lnTo>
                  <a:lnTo>
                    <a:pt x="42" y="440"/>
                  </a:lnTo>
                  <a:lnTo>
                    <a:pt x="76" y="517"/>
                  </a:lnTo>
                  <a:lnTo>
                    <a:pt x="105" y="597"/>
                  </a:lnTo>
                  <a:lnTo>
                    <a:pt x="130" y="678"/>
                  </a:lnTo>
                  <a:lnTo>
                    <a:pt x="149" y="760"/>
                  </a:lnTo>
                  <a:lnTo>
                    <a:pt x="163" y="843"/>
                  </a:lnTo>
                  <a:lnTo>
                    <a:pt x="171" y="925"/>
                  </a:lnTo>
                  <a:lnTo>
                    <a:pt x="174" y="1010"/>
                  </a:lnTo>
                  <a:lnTo>
                    <a:pt x="171" y="1093"/>
                  </a:lnTo>
                  <a:lnTo>
                    <a:pt x="163" y="1177"/>
                  </a:lnTo>
                  <a:lnTo>
                    <a:pt x="149" y="1260"/>
                  </a:lnTo>
                  <a:lnTo>
                    <a:pt x="130" y="1342"/>
                  </a:lnTo>
                  <a:lnTo>
                    <a:pt x="105" y="1423"/>
                  </a:lnTo>
                  <a:lnTo>
                    <a:pt x="76" y="1501"/>
                  </a:lnTo>
                  <a:lnTo>
                    <a:pt x="42" y="1580"/>
                  </a:lnTo>
                  <a:lnTo>
                    <a:pt x="0" y="1655"/>
                  </a:lnTo>
                  <a:lnTo>
                    <a:pt x="630" y="2020"/>
                  </a:lnTo>
                  <a:close/>
                </a:path>
              </a:pathLst>
            </a:custGeom>
            <a:solidFill>
              <a:schemeClr val="bg1">
                <a:lumMod val="65000"/>
              </a:schemeClr>
            </a:solidFill>
            <a:ln w="9525">
              <a:solidFill>
                <a:schemeClr val="bg1"/>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50000"/>
                </a:lnSpc>
                <a:buClrTx/>
                <a:buSzTx/>
                <a:buFontTx/>
                <a:buNone/>
                <a:defRPr/>
              </a:pPr>
              <a:endParaRPr kumimoji="0" lang="zh-CN" altLang="en-US" sz="180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8" name="Freeform 13"/>
            <p:cNvSpPr/>
            <p:nvPr/>
          </p:nvSpPr>
          <p:spPr bwMode="auto">
            <a:xfrm>
              <a:off x="4239185" y="3242576"/>
              <a:ext cx="827293" cy="1854976"/>
            </a:xfrm>
            <a:custGeom>
              <a:avLst/>
              <a:gdLst>
                <a:gd name="T0" fmla="*/ 269 w 898"/>
                <a:gd name="T1" fmla="*/ 0 h 2020"/>
                <a:gd name="T2" fmla="*/ 236 w 898"/>
                <a:gd name="T3" fmla="*/ 60 h 2020"/>
                <a:gd name="T4" fmla="*/ 205 w 898"/>
                <a:gd name="T5" fmla="*/ 119 h 2020"/>
                <a:gd name="T6" fmla="*/ 178 w 898"/>
                <a:gd name="T7" fmla="*/ 179 h 2020"/>
                <a:gd name="T8" fmla="*/ 151 w 898"/>
                <a:gd name="T9" fmla="*/ 240 h 2020"/>
                <a:gd name="T10" fmla="*/ 126 w 898"/>
                <a:gd name="T11" fmla="*/ 302 h 2020"/>
                <a:gd name="T12" fmla="*/ 105 w 898"/>
                <a:gd name="T13" fmla="*/ 365 h 2020"/>
                <a:gd name="T14" fmla="*/ 84 w 898"/>
                <a:gd name="T15" fmla="*/ 428 h 2020"/>
                <a:gd name="T16" fmla="*/ 67 w 898"/>
                <a:gd name="T17" fmla="*/ 492 h 2020"/>
                <a:gd name="T18" fmla="*/ 52 w 898"/>
                <a:gd name="T19" fmla="*/ 555 h 2020"/>
                <a:gd name="T20" fmla="*/ 36 w 898"/>
                <a:gd name="T21" fmla="*/ 618 h 2020"/>
                <a:gd name="T22" fmla="*/ 25 w 898"/>
                <a:gd name="T23" fmla="*/ 684 h 2020"/>
                <a:gd name="T24" fmla="*/ 15 w 898"/>
                <a:gd name="T25" fmla="*/ 749 h 2020"/>
                <a:gd name="T26" fmla="*/ 9 w 898"/>
                <a:gd name="T27" fmla="*/ 814 h 2020"/>
                <a:gd name="T28" fmla="*/ 4 w 898"/>
                <a:gd name="T29" fmla="*/ 879 h 2020"/>
                <a:gd name="T30" fmla="*/ 0 w 898"/>
                <a:gd name="T31" fmla="*/ 945 h 2020"/>
                <a:gd name="T32" fmla="*/ 0 w 898"/>
                <a:gd name="T33" fmla="*/ 1010 h 2020"/>
                <a:gd name="T34" fmla="*/ 0 w 898"/>
                <a:gd name="T35" fmla="*/ 1075 h 2020"/>
                <a:gd name="T36" fmla="*/ 4 w 898"/>
                <a:gd name="T37" fmla="*/ 1141 h 2020"/>
                <a:gd name="T38" fmla="*/ 9 w 898"/>
                <a:gd name="T39" fmla="*/ 1206 h 2020"/>
                <a:gd name="T40" fmla="*/ 15 w 898"/>
                <a:gd name="T41" fmla="*/ 1271 h 2020"/>
                <a:gd name="T42" fmla="*/ 25 w 898"/>
                <a:gd name="T43" fmla="*/ 1334 h 2020"/>
                <a:gd name="T44" fmla="*/ 36 w 898"/>
                <a:gd name="T45" fmla="*/ 1400 h 2020"/>
                <a:gd name="T46" fmla="*/ 52 w 898"/>
                <a:gd name="T47" fmla="*/ 1463 h 2020"/>
                <a:gd name="T48" fmla="*/ 67 w 898"/>
                <a:gd name="T49" fmla="*/ 1528 h 2020"/>
                <a:gd name="T50" fmla="*/ 84 w 898"/>
                <a:gd name="T51" fmla="*/ 1592 h 2020"/>
                <a:gd name="T52" fmla="*/ 105 w 898"/>
                <a:gd name="T53" fmla="*/ 1655 h 2020"/>
                <a:gd name="T54" fmla="*/ 126 w 898"/>
                <a:gd name="T55" fmla="*/ 1716 h 2020"/>
                <a:gd name="T56" fmla="*/ 151 w 898"/>
                <a:gd name="T57" fmla="*/ 1778 h 2020"/>
                <a:gd name="T58" fmla="*/ 178 w 898"/>
                <a:gd name="T59" fmla="*/ 1839 h 2020"/>
                <a:gd name="T60" fmla="*/ 205 w 898"/>
                <a:gd name="T61" fmla="*/ 1901 h 2020"/>
                <a:gd name="T62" fmla="*/ 236 w 898"/>
                <a:gd name="T63" fmla="*/ 1960 h 2020"/>
                <a:gd name="T64" fmla="*/ 269 w 898"/>
                <a:gd name="T65" fmla="*/ 2020 h 2020"/>
                <a:gd name="T66" fmla="*/ 898 w 898"/>
                <a:gd name="T67" fmla="*/ 1655 h 2020"/>
                <a:gd name="T68" fmla="*/ 858 w 898"/>
                <a:gd name="T69" fmla="*/ 1580 h 2020"/>
                <a:gd name="T70" fmla="*/ 824 w 898"/>
                <a:gd name="T71" fmla="*/ 1501 h 2020"/>
                <a:gd name="T72" fmla="*/ 793 w 898"/>
                <a:gd name="T73" fmla="*/ 1423 h 2020"/>
                <a:gd name="T74" fmla="*/ 770 w 898"/>
                <a:gd name="T75" fmla="*/ 1342 h 2020"/>
                <a:gd name="T76" fmla="*/ 751 w 898"/>
                <a:gd name="T77" fmla="*/ 1260 h 2020"/>
                <a:gd name="T78" fmla="*/ 737 w 898"/>
                <a:gd name="T79" fmla="*/ 1177 h 2020"/>
                <a:gd name="T80" fmla="*/ 729 w 898"/>
                <a:gd name="T81" fmla="*/ 1093 h 2020"/>
                <a:gd name="T82" fmla="*/ 726 w 898"/>
                <a:gd name="T83" fmla="*/ 1010 h 2020"/>
                <a:gd name="T84" fmla="*/ 729 w 898"/>
                <a:gd name="T85" fmla="*/ 925 h 2020"/>
                <a:gd name="T86" fmla="*/ 737 w 898"/>
                <a:gd name="T87" fmla="*/ 843 h 2020"/>
                <a:gd name="T88" fmla="*/ 751 w 898"/>
                <a:gd name="T89" fmla="*/ 760 h 2020"/>
                <a:gd name="T90" fmla="*/ 770 w 898"/>
                <a:gd name="T91" fmla="*/ 678 h 2020"/>
                <a:gd name="T92" fmla="*/ 793 w 898"/>
                <a:gd name="T93" fmla="*/ 597 h 2020"/>
                <a:gd name="T94" fmla="*/ 824 w 898"/>
                <a:gd name="T95" fmla="*/ 517 h 2020"/>
                <a:gd name="T96" fmla="*/ 858 w 898"/>
                <a:gd name="T97" fmla="*/ 440 h 2020"/>
                <a:gd name="T98" fmla="*/ 898 w 898"/>
                <a:gd name="T99" fmla="*/ 363 h 2020"/>
                <a:gd name="T100" fmla="*/ 269 w 898"/>
                <a:gd name="T101" fmla="*/ 0 h 2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8" h="2020">
                  <a:moveTo>
                    <a:pt x="269" y="0"/>
                  </a:moveTo>
                  <a:lnTo>
                    <a:pt x="236" y="60"/>
                  </a:lnTo>
                  <a:lnTo>
                    <a:pt x="205" y="119"/>
                  </a:lnTo>
                  <a:lnTo>
                    <a:pt x="178" y="179"/>
                  </a:lnTo>
                  <a:lnTo>
                    <a:pt x="151" y="240"/>
                  </a:lnTo>
                  <a:lnTo>
                    <a:pt x="126" y="302"/>
                  </a:lnTo>
                  <a:lnTo>
                    <a:pt x="105" y="365"/>
                  </a:lnTo>
                  <a:lnTo>
                    <a:pt x="84" y="428"/>
                  </a:lnTo>
                  <a:lnTo>
                    <a:pt x="67" y="492"/>
                  </a:lnTo>
                  <a:lnTo>
                    <a:pt x="52" y="555"/>
                  </a:lnTo>
                  <a:lnTo>
                    <a:pt x="36" y="618"/>
                  </a:lnTo>
                  <a:lnTo>
                    <a:pt x="25" y="684"/>
                  </a:lnTo>
                  <a:lnTo>
                    <a:pt x="15" y="749"/>
                  </a:lnTo>
                  <a:lnTo>
                    <a:pt x="9" y="814"/>
                  </a:lnTo>
                  <a:lnTo>
                    <a:pt x="4" y="879"/>
                  </a:lnTo>
                  <a:lnTo>
                    <a:pt x="0" y="945"/>
                  </a:lnTo>
                  <a:lnTo>
                    <a:pt x="0" y="1010"/>
                  </a:lnTo>
                  <a:lnTo>
                    <a:pt x="0" y="1075"/>
                  </a:lnTo>
                  <a:lnTo>
                    <a:pt x="4" y="1141"/>
                  </a:lnTo>
                  <a:lnTo>
                    <a:pt x="9" y="1206"/>
                  </a:lnTo>
                  <a:lnTo>
                    <a:pt x="15" y="1271"/>
                  </a:lnTo>
                  <a:lnTo>
                    <a:pt x="25" y="1334"/>
                  </a:lnTo>
                  <a:lnTo>
                    <a:pt x="36" y="1400"/>
                  </a:lnTo>
                  <a:lnTo>
                    <a:pt x="52" y="1463"/>
                  </a:lnTo>
                  <a:lnTo>
                    <a:pt x="67" y="1528"/>
                  </a:lnTo>
                  <a:lnTo>
                    <a:pt x="84" y="1592"/>
                  </a:lnTo>
                  <a:lnTo>
                    <a:pt x="105" y="1655"/>
                  </a:lnTo>
                  <a:lnTo>
                    <a:pt x="126" y="1716"/>
                  </a:lnTo>
                  <a:lnTo>
                    <a:pt x="151" y="1778"/>
                  </a:lnTo>
                  <a:lnTo>
                    <a:pt x="178" y="1839"/>
                  </a:lnTo>
                  <a:lnTo>
                    <a:pt x="205" y="1901"/>
                  </a:lnTo>
                  <a:lnTo>
                    <a:pt x="236" y="1960"/>
                  </a:lnTo>
                  <a:lnTo>
                    <a:pt x="269" y="2020"/>
                  </a:lnTo>
                  <a:lnTo>
                    <a:pt x="898" y="1655"/>
                  </a:lnTo>
                  <a:lnTo>
                    <a:pt x="858" y="1580"/>
                  </a:lnTo>
                  <a:lnTo>
                    <a:pt x="824" y="1501"/>
                  </a:lnTo>
                  <a:lnTo>
                    <a:pt x="793" y="1423"/>
                  </a:lnTo>
                  <a:lnTo>
                    <a:pt x="770" y="1342"/>
                  </a:lnTo>
                  <a:lnTo>
                    <a:pt x="751" y="1260"/>
                  </a:lnTo>
                  <a:lnTo>
                    <a:pt x="737" y="1177"/>
                  </a:lnTo>
                  <a:lnTo>
                    <a:pt x="729" y="1093"/>
                  </a:lnTo>
                  <a:lnTo>
                    <a:pt x="726" y="1010"/>
                  </a:lnTo>
                  <a:lnTo>
                    <a:pt x="729" y="925"/>
                  </a:lnTo>
                  <a:lnTo>
                    <a:pt x="737" y="843"/>
                  </a:lnTo>
                  <a:lnTo>
                    <a:pt x="751" y="760"/>
                  </a:lnTo>
                  <a:lnTo>
                    <a:pt x="770" y="678"/>
                  </a:lnTo>
                  <a:lnTo>
                    <a:pt x="793" y="597"/>
                  </a:lnTo>
                  <a:lnTo>
                    <a:pt x="824" y="517"/>
                  </a:lnTo>
                  <a:lnTo>
                    <a:pt x="858" y="440"/>
                  </a:lnTo>
                  <a:lnTo>
                    <a:pt x="898" y="363"/>
                  </a:lnTo>
                  <a:lnTo>
                    <a:pt x="269" y="0"/>
                  </a:lnTo>
                  <a:close/>
                </a:path>
              </a:pathLst>
            </a:custGeom>
            <a:gradFill>
              <a:gsLst>
                <a:gs pos="0">
                  <a:srgbClr val="4B7068"/>
                </a:gs>
                <a:gs pos="100000">
                  <a:srgbClr val="678B76"/>
                </a:gs>
              </a:gsLst>
              <a:lin ang="0" scaled="1"/>
            </a:gradFill>
            <a:ln w="9525">
              <a:solidFill>
                <a:schemeClr val="bg1"/>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50000"/>
                </a:lnSpc>
                <a:buClrTx/>
                <a:buSzTx/>
                <a:buFontTx/>
                <a:buNone/>
                <a:defRPr/>
              </a:pPr>
              <a:endParaRPr kumimoji="0" lang="zh-CN" altLang="en-US" sz="18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9" name="Freeform 15"/>
            <p:cNvSpPr/>
            <p:nvPr/>
          </p:nvSpPr>
          <p:spPr bwMode="auto">
            <a:xfrm>
              <a:off x="4487374" y="2314168"/>
              <a:ext cx="1608626" cy="1261163"/>
            </a:xfrm>
            <a:custGeom>
              <a:avLst/>
              <a:gdLst>
                <a:gd name="T0" fmla="*/ 1749 w 1749"/>
                <a:gd name="T1" fmla="*/ 0 h 1373"/>
                <a:gd name="T2" fmla="*/ 1682 w 1749"/>
                <a:gd name="T3" fmla="*/ 0 h 1373"/>
                <a:gd name="T4" fmla="*/ 1615 w 1749"/>
                <a:gd name="T5" fmla="*/ 4 h 1373"/>
                <a:gd name="T6" fmla="*/ 1549 w 1749"/>
                <a:gd name="T7" fmla="*/ 10 h 1373"/>
                <a:gd name="T8" fmla="*/ 1482 w 1749"/>
                <a:gd name="T9" fmla="*/ 18 h 1373"/>
                <a:gd name="T10" fmla="*/ 1417 w 1749"/>
                <a:gd name="T11" fmla="*/ 27 h 1373"/>
                <a:gd name="T12" fmla="*/ 1352 w 1749"/>
                <a:gd name="T13" fmla="*/ 39 h 1373"/>
                <a:gd name="T14" fmla="*/ 1286 w 1749"/>
                <a:gd name="T15" fmla="*/ 54 h 1373"/>
                <a:gd name="T16" fmla="*/ 1223 w 1749"/>
                <a:gd name="T17" fmla="*/ 69 h 1373"/>
                <a:gd name="T18" fmla="*/ 1159 w 1749"/>
                <a:gd name="T19" fmla="*/ 89 h 1373"/>
                <a:gd name="T20" fmla="*/ 1096 w 1749"/>
                <a:gd name="T21" fmla="*/ 108 h 1373"/>
                <a:gd name="T22" fmla="*/ 1035 w 1749"/>
                <a:gd name="T23" fmla="*/ 131 h 1373"/>
                <a:gd name="T24" fmla="*/ 975 w 1749"/>
                <a:gd name="T25" fmla="*/ 154 h 1373"/>
                <a:gd name="T26" fmla="*/ 914 w 1749"/>
                <a:gd name="T27" fmla="*/ 181 h 1373"/>
                <a:gd name="T28" fmla="*/ 856 w 1749"/>
                <a:gd name="T29" fmla="*/ 210 h 1373"/>
                <a:gd name="T30" fmla="*/ 739 w 1749"/>
                <a:gd name="T31" fmla="*/ 271 h 1373"/>
                <a:gd name="T32" fmla="*/ 629 w 1749"/>
                <a:gd name="T33" fmla="*/ 340 h 1373"/>
                <a:gd name="T34" fmla="*/ 522 w 1749"/>
                <a:gd name="T35" fmla="*/ 415 h 1373"/>
                <a:gd name="T36" fmla="*/ 420 w 1749"/>
                <a:gd name="T37" fmla="*/ 499 h 1373"/>
                <a:gd name="T38" fmla="*/ 324 w 1749"/>
                <a:gd name="T39" fmla="*/ 588 h 1373"/>
                <a:gd name="T40" fmla="*/ 234 w 1749"/>
                <a:gd name="T41" fmla="*/ 684 h 1373"/>
                <a:gd name="T42" fmla="*/ 149 w 1749"/>
                <a:gd name="T43" fmla="*/ 787 h 1373"/>
                <a:gd name="T44" fmla="*/ 73 w 1749"/>
                <a:gd name="T45" fmla="*/ 895 h 1373"/>
                <a:gd name="T46" fmla="*/ 0 w 1749"/>
                <a:gd name="T47" fmla="*/ 1010 h 1373"/>
                <a:gd name="T48" fmla="*/ 629 w 1749"/>
                <a:gd name="T49" fmla="*/ 1373 h 1373"/>
                <a:gd name="T50" fmla="*/ 676 w 1749"/>
                <a:gd name="T51" fmla="*/ 1300 h 1373"/>
                <a:gd name="T52" fmla="*/ 725 w 1749"/>
                <a:gd name="T53" fmla="*/ 1231 h 1373"/>
                <a:gd name="T54" fmla="*/ 779 w 1749"/>
                <a:gd name="T55" fmla="*/ 1166 h 1373"/>
                <a:gd name="T56" fmla="*/ 837 w 1749"/>
                <a:gd name="T57" fmla="*/ 1104 h 1373"/>
                <a:gd name="T58" fmla="*/ 898 w 1749"/>
                <a:gd name="T59" fmla="*/ 1047 h 1373"/>
                <a:gd name="T60" fmla="*/ 964 w 1749"/>
                <a:gd name="T61" fmla="*/ 993 h 1373"/>
                <a:gd name="T62" fmla="*/ 1033 w 1749"/>
                <a:gd name="T63" fmla="*/ 945 h 1373"/>
                <a:gd name="T64" fmla="*/ 1104 w 1749"/>
                <a:gd name="T65" fmla="*/ 901 h 1373"/>
                <a:gd name="T66" fmla="*/ 1177 w 1749"/>
                <a:gd name="T67" fmla="*/ 860 h 1373"/>
                <a:gd name="T68" fmla="*/ 1254 w 1749"/>
                <a:gd name="T69" fmla="*/ 826 h 1373"/>
                <a:gd name="T70" fmla="*/ 1332 w 1749"/>
                <a:gd name="T71" fmla="*/ 797 h 1373"/>
                <a:gd name="T72" fmla="*/ 1413 w 1749"/>
                <a:gd name="T73" fmla="*/ 772 h 1373"/>
                <a:gd name="T74" fmla="*/ 1496 w 1749"/>
                <a:gd name="T75" fmla="*/ 753 h 1373"/>
                <a:gd name="T76" fmla="*/ 1578 w 1749"/>
                <a:gd name="T77" fmla="*/ 738 h 1373"/>
                <a:gd name="T78" fmla="*/ 1665 w 1749"/>
                <a:gd name="T79" fmla="*/ 730 h 1373"/>
                <a:gd name="T80" fmla="*/ 1749 w 1749"/>
                <a:gd name="T81" fmla="*/ 728 h 1373"/>
                <a:gd name="T82" fmla="*/ 1749 w 1749"/>
                <a:gd name="T83" fmla="*/ 0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49" h="1373">
                  <a:moveTo>
                    <a:pt x="1749" y="0"/>
                  </a:moveTo>
                  <a:lnTo>
                    <a:pt x="1682" y="0"/>
                  </a:lnTo>
                  <a:lnTo>
                    <a:pt x="1615" y="4"/>
                  </a:lnTo>
                  <a:lnTo>
                    <a:pt x="1549" y="10"/>
                  </a:lnTo>
                  <a:lnTo>
                    <a:pt x="1482" y="18"/>
                  </a:lnTo>
                  <a:lnTo>
                    <a:pt x="1417" y="27"/>
                  </a:lnTo>
                  <a:lnTo>
                    <a:pt x="1352" y="39"/>
                  </a:lnTo>
                  <a:lnTo>
                    <a:pt x="1286" y="54"/>
                  </a:lnTo>
                  <a:lnTo>
                    <a:pt x="1223" y="69"/>
                  </a:lnTo>
                  <a:lnTo>
                    <a:pt x="1159" y="89"/>
                  </a:lnTo>
                  <a:lnTo>
                    <a:pt x="1096" y="108"/>
                  </a:lnTo>
                  <a:lnTo>
                    <a:pt x="1035" y="131"/>
                  </a:lnTo>
                  <a:lnTo>
                    <a:pt x="975" y="154"/>
                  </a:lnTo>
                  <a:lnTo>
                    <a:pt x="914" y="181"/>
                  </a:lnTo>
                  <a:lnTo>
                    <a:pt x="856" y="210"/>
                  </a:lnTo>
                  <a:lnTo>
                    <a:pt x="739" y="271"/>
                  </a:lnTo>
                  <a:lnTo>
                    <a:pt x="629" y="340"/>
                  </a:lnTo>
                  <a:lnTo>
                    <a:pt x="522" y="415"/>
                  </a:lnTo>
                  <a:lnTo>
                    <a:pt x="420" y="499"/>
                  </a:lnTo>
                  <a:lnTo>
                    <a:pt x="324" y="588"/>
                  </a:lnTo>
                  <a:lnTo>
                    <a:pt x="234" y="684"/>
                  </a:lnTo>
                  <a:lnTo>
                    <a:pt x="149" y="787"/>
                  </a:lnTo>
                  <a:lnTo>
                    <a:pt x="73" y="895"/>
                  </a:lnTo>
                  <a:lnTo>
                    <a:pt x="0" y="1010"/>
                  </a:lnTo>
                  <a:lnTo>
                    <a:pt x="629" y="1373"/>
                  </a:lnTo>
                  <a:lnTo>
                    <a:pt x="676" y="1300"/>
                  </a:lnTo>
                  <a:lnTo>
                    <a:pt x="725" y="1231"/>
                  </a:lnTo>
                  <a:lnTo>
                    <a:pt x="779" y="1166"/>
                  </a:lnTo>
                  <a:lnTo>
                    <a:pt x="837" y="1104"/>
                  </a:lnTo>
                  <a:lnTo>
                    <a:pt x="898" y="1047"/>
                  </a:lnTo>
                  <a:lnTo>
                    <a:pt x="964" y="993"/>
                  </a:lnTo>
                  <a:lnTo>
                    <a:pt x="1033" y="945"/>
                  </a:lnTo>
                  <a:lnTo>
                    <a:pt x="1104" y="901"/>
                  </a:lnTo>
                  <a:lnTo>
                    <a:pt x="1177" y="860"/>
                  </a:lnTo>
                  <a:lnTo>
                    <a:pt x="1254" y="826"/>
                  </a:lnTo>
                  <a:lnTo>
                    <a:pt x="1332" y="797"/>
                  </a:lnTo>
                  <a:lnTo>
                    <a:pt x="1413" y="772"/>
                  </a:lnTo>
                  <a:lnTo>
                    <a:pt x="1496" y="753"/>
                  </a:lnTo>
                  <a:lnTo>
                    <a:pt x="1578" y="738"/>
                  </a:lnTo>
                  <a:lnTo>
                    <a:pt x="1665" y="730"/>
                  </a:lnTo>
                  <a:lnTo>
                    <a:pt x="1749" y="728"/>
                  </a:lnTo>
                  <a:lnTo>
                    <a:pt x="1749" y="0"/>
                  </a:lnTo>
                  <a:close/>
                </a:path>
              </a:pathLst>
            </a:custGeom>
            <a:solidFill>
              <a:schemeClr val="bg1">
                <a:lumMod val="65000"/>
              </a:schemeClr>
            </a:solidFill>
            <a:ln w="9525">
              <a:solidFill>
                <a:schemeClr val="bg1"/>
              </a:solidFill>
              <a:round/>
            </a:ln>
          </p:spPr>
          <p:txBody>
            <a:bodyPr vert="horz" wrap="square" lIns="91440" tIns="45720" rIns="91440" bIns="45720" numCol="1" anchor="t" anchorCtr="0" compatLnSpc="1"/>
            <a:lstStyle/>
            <a:p>
              <a:pPr marL="0" marR="0" lvl="0" indent="0" algn="l" defTabSz="914400" rtl="0" eaLnBrk="1" fontAlgn="auto" latinLnBrk="0" hangingPunct="1">
                <a:lnSpc>
                  <a:spcPct val="150000"/>
                </a:lnSpc>
                <a:buClrTx/>
                <a:buSzTx/>
                <a:buFontTx/>
                <a:buNone/>
                <a:defRPr/>
              </a:pPr>
              <a:endParaRPr kumimoji="0" lang="zh-CN" altLang="en-US" sz="180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0" name="组合 9"/>
          <p:cNvGrpSpPr/>
          <p:nvPr/>
        </p:nvGrpSpPr>
        <p:grpSpPr>
          <a:xfrm>
            <a:off x="5309756" y="3416737"/>
            <a:ext cx="1566119" cy="2534121"/>
            <a:chOff x="2443163" y="2125663"/>
            <a:chExt cx="315913" cy="511175"/>
          </a:xfrm>
          <a:noFill/>
        </p:grpSpPr>
        <p:sp>
          <p:nvSpPr>
            <p:cNvPr id="11" name="Freeform 78"/>
            <p:cNvSpPr/>
            <p:nvPr/>
          </p:nvSpPr>
          <p:spPr bwMode="auto">
            <a:xfrm>
              <a:off x="2443163" y="2125663"/>
              <a:ext cx="315913" cy="396875"/>
            </a:xfrm>
            <a:custGeom>
              <a:avLst/>
              <a:gdLst>
                <a:gd name="T0" fmla="*/ 180 w 362"/>
                <a:gd name="T1" fmla="*/ 0 h 455"/>
                <a:gd name="T2" fmla="*/ 1 w 362"/>
                <a:gd name="T3" fmla="*/ 181 h 455"/>
                <a:gd name="T4" fmla="*/ 73 w 362"/>
                <a:gd name="T5" fmla="*/ 323 h 455"/>
                <a:gd name="T6" fmla="*/ 109 w 362"/>
                <a:gd name="T7" fmla="*/ 431 h 455"/>
                <a:gd name="T8" fmla="*/ 181 w 362"/>
                <a:gd name="T9" fmla="*/ 455 h 455"/>
                <a:gd name="T10" fmla="*/ 253 w 362"/>
                <a:gd name="T11" fmla="*/ 431 h 455"/>
                <a:gd name="T12" fmla="*/ 253 w 362"/>
                <a:gd name="T13" fmla="*/ 431 h 455"/>
                <a:gd name="T14" fmla="*/ 289 w 362"/>
                <a:gd name="T15" fmla="*/ 323 h 455"/>
                <a:gd name="T16" fmla="*/ 361 w 362"/>
                <a:gd name="T17" fmla="*/ 181 h 455"/>
                <a:gd name="T18" fmla="*/ 183 w 362"/>
                <a:gd name="T19" fmla="*/ 0 h 455"/>
                <a:gd name="T20" fmla="*/ 180 w 362"/>
                <a:gd name="T21" fmla="*/ 0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2" h="455">
                  <a:moveTo>
                    <a:pt x="180" y="0"/>
                  </a:moveTo>
                  <a:cubicBezTo>
                    <a:pt x="80" y="0"/>
                    <a:pt x="0" y="81"/>
                    <a:pt x="1" y="181"/>
                  </a:cubicBezTo>
                  <a:cubicBezTo>
                    <a:pt x="1" y="239"/>
                    <a:pt x="44" y="290"/>
                    <a:pt x="73" y="323"/>
                  </a:cubicBezTo>
                  <a:cubicBezTo>
                    <a:pt x="103" y="356"/>
                    <a:pt x="109" y="431"/>
                    <a:pt x="109" y="431"/>
                  </a:cubicBezTo>
                  <a:cubicBezTo>
                    <a:pt x="109" y="431"/>
                    <a:pt x="142" y="455"/>
                    <a:pt x="181" y="455"/>
                  </a:cubicBezTo>
                  <a:cubicBezTo>
                    <a:pt x="221" y="455"/>
                    <a:pt x="253" y="431"/>
                    <a:pt x="253" y="431"/>
                  </a:cubicBezTo>
                  <a:cubicBezTo>
                    <a:pt x="253" y="431"/>
                    <a:pt x="253" y="431"/>
                    <a:pt x="253" y="431"/>
                  </a:cubicBezTo>
                  <a:cubicBezTo>
                    <a:pt x="253" y="431"/>
                    <a:pt x="260" y="356"/>
                    <a:pt x="289" y="323"/>
                  </a:cubicBezTo>
                  <a:cubicBezTo>
                    <a:pt x="318" y="290"/>
                    <a:pt x="361" y="239"/>
                    <a:pt x="361" y="181"/>
                  </a:cubicBezTo>
                  <a:cubicBezTo>
                    <a:pt x="362" y="81"/>
                    <a:pt x="282" y="0"/>
                    <a:pt x="183" y="0"/>
                  </a:cubicBezTo>
                  <a:lnTo>
                    <a:pt x="180" y="0"/>
                  </a:lnTo>
                  <a:close/>
                </a:path>
              </a:pathLst>
            </a:custGeom>
            <a:grpFill/>
            <a:ln w="76200" cap="flat">
              <a:gradFill>
                <a:gsLst>
                  <a:gs pos="0">
                    <a:srgbClr val="678B76"/>
                  </a:gs>
                  <a:gs pos="100000">
                    <a:srgbClr val="3E6C58"/>
                  </a:gs>
                </a:gsLst>
                <a:lin ang="5400000" scaled="1"/>
              </a:gra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50000"/>
                </a:lnSpc>
                <a:buClrTx/>
                <a:buSzTx/>
                <a:buFontTx/>
                <a:buNone/>
                <a:defRPr/>
              </a:pPr>
              <a:endParaRPr kumimoji="0" lang="zh-CN" altLang="en-US" sz="180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2" name="Freeform 79"/>
            <p:cNvSpPr/>
            <p:nvPr/>
          </p:nvSpPr>
          <p:spPr bwMode="auto">
            <a:xfrm>
              <a:off x="2530475" y="2508250"/>
              <a:ext cx="69850" cy="55563"/>
            </a:xfrm>
            <a:custGeom>
              <a:avLst/>
              <a:gdLst>
                <a:gd name="T0" fmla="*/ 13 w 81"/>
                <a:gd name="T1" fmla="*/ 0 h 64"/>
                <a:gd name="T2" fmla="*/ 5 w 81"/>
                <a:gd name="T3" fmla="*/ 28 h 64"/>
                <a:gd name="T4" fmla="*/ 81 w 81"/>
                <a:gd name="T5" fmla="*/ 64 h 64"/>
              </a:gdLst>
              <a:ahLst/>
              <a:cxnLst>
                <a:cxn ang="0">
                  <a:pos x="T0" y="T1"/>
                </a:cxn>
                <a:cxn ang="0">
                  <a:pos x="T2" y="T3"/>
                </a:cxn>
                <a:cxn ang="0">
                  <a:pos x="T4" y="T5"/>
                </a:cxn>
              </a:cxnLst>
              <a:rect l="0" t="0" r="r" b="b"/>
              <a:pathLst>
                <a:path w="81" h="64">
                  <a:moveTo>
                    <a:pt x="13" y="0"/>
                  </a:moveTo>
                  <a:cubicBezTo>
                    <a:pt x="8" y="14"/>
                    <a:pt x="0" y="16"/>
                    <a:pt x="5" y="28"/>
                  </a:cubicBezTo>
                  <a:cubicBezTo>
                    <a:pt x="11" y="40"/>
                    <a:pt x="42" y="64"/>
                    <a:pt x="81" y="64"/>
                  </a:cubicBezTo>
                </a:path>
              </a:pathLst>
            </a:custGeom>
            <a:grpFill/>
            <a:ln w="57150" cap="rnd">
              <a:gradFill>
                <a:gsLst>
                  <a:gs pos="0">
                    <a:srgbClr val="678B76"/>
                  </a:gs>
                  <a:gs pos="100000">
                    <a:srgbClr val="3E6C58"/>
                  </a:gs>
                </a:gsLst>
                <a:lin ang="5400000" scaled="1"/>
              </a:gra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50000"/>
                </a:lnSpc>
                <a:buClrTx/>
                <a:buSzTx/>
                <a:buFontTx/>
                <a:buNone/>
                <a:defRPr/>
              </a:pPr>
              <a:endParaRPr kumimoji="0" lang="zh-CN" altLang="en-US" sz="180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3" name="Freeform 80"/>
            <p:cNvSpPr/>
            <p:nvPr/>
          </p:nvSpPr>
          <p:spPr bwMode="auto">
            <a:xfrm>
              <a:off x="2600325" y="2508250"/>
              <a:ext cx="71438" cy="55563"/>
            </a:xfrm>
            <a:custGeom>
              <a:avLst/>
              <a:gdLst>
                <a:gd name="T0" fmla="*/ 68 w 82"/>
                <a:gd name="T1" fmla="*/ 0 h 64"/>
                <a:gd name="T2" fmla="*/ 76 w 82"/>
                <a:gd name="T3" fmla="*/ 28 h 64"/>
                <a:gd name="T4" fmla="*/ 0 w 82"/>
                <a:gd name="T5" fmla="*/ 64 h 64"/>
              </a:gdLst>
              <a:ahLst/>
              <a:cxnLst>
                <a:cxn ang="0">
                  <a:pos x="T0" y="T1"/>
                </a:cxn>
                <a:cxn ang="0">
                  <a:pos x="T2" y="T3"/>
                </a:cxn>
                <a:cxn ang="0">
                  <a:pos x="T4" y="T5"/>
                </a:cxn>
              </a:cxnLst>
              <a:rect l="0" t="0" r="r" b="b"/>
              <a:pathLst>
                <a:path w="82" h="64">
                  <a:moveTo>
                    <a:pt x="68" y="0"/>
                  </a:moveTo>
                  <a:cubicBezTo>
                    <a:pt x="74" y="14"/>
                    <a:pt x="82" y="16"/>
                    <a:pt x="76" y="28"/>
                  </a:cubicBezTo>
                  <a:cubicBezTo>
                    <a:pt x="71" y="40"/>
                    <a:pt x="40" y="64"/>
                    <a:pt x="0" y="64"/>
                  </a:cubicBezTo>
                </a:path>
              </a:pathLst>
            </a:custGeom>
            <a:grpFill/>
            <a:ln w="57150" cap="rnd">
              <a:gradFill>
                <a:gsLst>
                  <a:gs pos="0">
                    <a:srgbClr val="678B76"/>
                  </a:gs>
                  <a:gs pos="100000">
                    <a:srgbClr val="3E6C58"/>
                  </a:gs>
                </a:gsLst>
                <a:lin ang="5400000" scaled="1"/>
              </a:gra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50000"/>
                </a:lnSpc>
                <a:buClrTx/>
                <a:buSzTx/>
                <a:buFontTx/>
                <a:buNone/>
                <a:defRPr/>
              </a:pPr>
              <a:endParaRPr kumimoji="0" lang="zh-CN" altLang="en-US" sz="180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4" name="Freeform 81"/>
            <p:cNvSpPr/>
            <p:nvPr/>
          </p:nvSpPr>
          <p:spPr bwMode="auto">
            <a:xfrm>
              <a:off x="2530475" y="2551113"/>
              <a:ext cx="69850" cy="55563"/>
            </a:xfrm>
            <a:custGeom>
              <a:avLst/>
              <a:gdLst>
                <a:gd name="T0" fmla="*/ 13 w 81"/>
                <a:gd name="T1" fmla="*/ 0 h 64"/>
                <a:gd name="T2" fmla="*/ 5 w 81"/>
                <a:gd name="T3" fmla="*/ 28 h 64"/>
                <a:gd name="T4" fmla="*/ 81 w 81"/>
                <a:gd name="T5" fmla="*/ 64 h 64"/>
              </a:gdLst>
              <a:ahLst/>
              <a:cxnLst>
                <a:cxn ang="0">
                  <a:pos x="T0" y="T1"/>
                </a:cxn>
                <a:cxn ang="0">
                  <a:pos x="T2" y="T3"/>
                </a:cxn>
                <a:cxn ang="0">
                  <a:pos x="T4" y="T5"/>
                </a:cxn>
              </a:cxnLst>
              <a:rect l="0" t="0" r="r" b="b"/>
              <a:pathLst>
                <a:path w="81" h="64">
                  <a:moveTo>
                    <a:pt x="13" y="0"/>
                  </a:moveTo>
                  <a:cubicBezTo>
                    <a:pt x="8" y="14"/>
                    <a:pt x="0" y="16"/>
                    <a:pt x="5" y="28"/>
                  </a:cubicBezTo>
                  <a:cubicBezTo>
                    <a:pt x="11" y="40"/>
                    <a:pt x="42" y="64"/>
                    <a:pt x="81" y="64"/>
                  </a:cubicBezTo>
                </a:path>
              </a:pathLst>
            </a:custGeom>
            <a:grpFill/>
            <a:ln w="57150" cap="rnd">
              <a:gradFill>
                <a:gsLst>
                  <a:gs pos="0">
                    <a:srgbClr val="678B76"/>
                  </a:gs>
                  <a:gs pos="100000">
                    <a:srgbClr val="3E6C58"/>
                  </a:gs>
                </a:gsLst>
                <a:lin ang="5400000" scaled="1"/>
              </a:gra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50000"/>
                </a:lnSpc>
                <a:buClrTx/>
                <a:buSzTx/>
                <a:buFontTx/>
                <a:buNone/>
                <a:defRPr/>
              </a:pPr>
              <a:endParaRPr kumimoji="0" lang="zh-CN" altLang="en-US" sz="180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82"/>
            <p:cNvSpPr/>
            <p:nvPr/>
          </p:nvSpPr>
          <p:spPr bwMode="auto">
            <a:xfrm>
              <a:off x="2600325" y="2551113"/>
              <a:ext cx="71438" cy="55563"/>
            </a:xfrm>
            <a:custGeom>
              <a:avLst/>
              <a:gdLst>
                <a:gd name="T0" fmla="*/ 68 w 82"/>
                <a:gd name="T1" fmla="*/ 0 h 64"/>
                <a:gd name="T2" fmla="*/ 76 w 82"/>
                <a:gd name="T3" fmla="*/ 28 h 64"/>
                <a:gd name="T4" fmla="*/ 0 w 82"/>
                <a:gd name="T5" fmla="*/ 64 h 64"/>
              </a:gdLst>
              <a:ahLst/>
              <a:cxnLst>
                <a:cxn ang="0">
                  <a:pos x="T0" y="T1"/>
                </a:cxn>
                <a:cxn ang="0">
                  <a:pos x="T2" y="T3"/>
                </a:cxn>
                <a:cxn ang="0">
                  <a:pos x="T4" y="T5"/>
                </a:cxn>
              </a:cxnLst>
              <a:rect l="0" t="0" r="r" b="b"/>
              <a:pathLst>
                <a:path w="82" h="64">
                  <a:moveTo>
                    <a:pt x="68" y="0"/>
                  </a:moveTo>
                  <a:cubicBezTo>
                    <a:pt x="74" y="14"/>
                    <a:pt x="82" y="16"/>
                    <a:pt x="76" y="28"/>
                  </a:cubicBezTo>
                  <a:cubicBezTo>
                    <a:pt x="71" y="40"/>
                    <a:pt x="40" y="64"/>
                    <a:pt x="0" y="64"/>
                  </a:cubicBezTo>
                </a:path>
              </a:pathLst>
            </a:custGeom>
            <a:grpFill/>
            <a:ln w="57150" cap="rnd">
              <a:gradFill>
                <a:gsLst>
                  <a:gs pos="0">
                    <a:srgbClr val="678B76"/>
                  </a:gs>
                  <a:gs pos="100000">
                    <a:srgbClr val="3E6C58"/>
                  </a:gs>
                </a:gsLst>
                <a:lin ang="5400000" scaled="1"/>
              </a:gra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50000"/>
                </a:lnSpc>
                <a:buClrTx/>
                <a:buSzTx/>
                <a:buFontTx/>
                <a:buNone/>
                <a:defRPr/>
              </a:pPr>
              <a:endParaRPr kumimoji="0" lang="zh-CN" altLang="en-US" sz="180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6" name="Freeform 83"/>
            <p:cNvSpPr/>
            <p:nvPr/>
          </p:nvSpPr>
          <p:spPr bwMode="auto">
            <a:xfrm>
              <a:off x="2562225" y="2613025"/>
              <a:ext cx="77788" cy="23813"/>
            </a:xfrm>
            <a:custGeom>
              <a:avLst/>
              <a:gdLst>
                <a:gd name="T0" fmla="*/ 88 w 88"/>
                <a:gd name="T1" fmla="*/ 0 h 27"/>
                <a:gd name="T2" fmla="*/ 44 w 88"/>
                <a:gd name="T3" fmla="*/ 27 h 27"/>
                <a:gd name="T4" fmla="*/ 0 w 88"/>
                <a:gd name="T5" fmla="*/ 0 h 27"/>
              </a:gdLst>
              <a:ahLst/>
              <a:cxnLst>
                <a:cxn ang="0">
                  <a:pos x="T0" y="T1"/>
                </a:cxn>
                <a:cxn ang="0">
                  <a:pos x="T2" y="T3"/>
                </a:cxn>
                <a:cxn ang="0">
                  <a:pos x="T4" y="T5"/>
                </a:cxn>
              </a:cxnLst>
              <a:rect l="0" t="0" r="r" b="b"/>
              <a:pathLst>
                <a:path w="88" h="27">
                  <a:moveTo>
                    <a:pt x="88" y="0"/>
                  </a:moveTo>
                  <a:cubicBezTo>
                    <a:pt x="88" y="0"/>
                    <a:pt x="69" y="27"/>
                    <a:pt x="44" y="27"/>
                  </a:cubicBezTo>
                  <a:cubicBezTo>
                    <a:pt x="20" y="27"/>
                    <a:pt x="0" y="0"/>
                    <a:pt x="0" y="0"/>
                  </a:cubicBezTo>
                </a:path>
              </a:pathLst>
            </a:custGeom>
            <a:grpFill/>
            <a:ln w="38100">
              <a:gradFill>
                <a:gsLst>
                  <a:gs pos="0">
                    <a:srgbClr val="678B76"/>
                  </a:gs>
                  <a:gs pos="100000">
                    <a:srgbClr val="3E6C58"/>
                  </a:gs>
                </a:gsLst>
                <a:lin ang="5400000" scaled="1"/>
              </a:gradFill>
              <a:round/>
            </a:ln>
          </p:spPr>
          <p:txBody>
            <a:bodyPr vert="horz" wrap="square" lIns="91440" tIns="45720" rIns="91440" bIns="45720" numCol="1" anchor="t" anchorCtr="0" compatLnSpc="1"/>
            <a:lstStyle/>
            <a:p>
              <a:pPr marL="0" marR="0" lvl="0" indent="0" algn="l" defTabSz="914400" rtl="0" eaLnBrk="1" fontAlgn="auto" latinLnBrk="0" hangingPunct="1">
                <a:lnSpc>
                  <a:spcPct val="150000"/>
                </a:lnSpc>
                <a:buClrTx/>
                <a:buSzTx/>
                <a:buFontTx/>
                <a:buNone/>
                <a:defRPr/>
              </a:pPr>
              <a:endParaRPr kumimoji="0" lang="zh-CN" altLang="en-US" sz="180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7" name="Freeform 84"/>
            <p:cNvSpPr/>
            <p:nvPr/>
          </p:nvSpPr>
          <p:spPr bwMode="auto">
            <a:xfrm>
              <a:off x="2544763" y="2297113"/>
              <a:ext cx="112713" cy="219075"/>
            </a:xfrm>
            <a:custGeom>
              <a:avLst/>
              <a:gdLst>
                <a:gd name="T0" fmla="*/ 24 w 71"/>
                <a:gd name="T1" fmla="*/ 138 h 138"/>
                <a:gd name="T2" fmla="*/ 0 w 71"/>
                <a:gd name="T3" fmla="*/ 10 h 138"/>
                <a:gd name="T4" fmla="*/ 6 w 71"/>
                <a:gd name="T5" fmla="*/ 0 h 138"/>
                <a:gd name="T6" fmla="*/ 16 w 71"/>
                <a:gd name="T7" fmla="*/ 20 h 138"/>
                <a:gd name="T8" fmla="*/ 25 w 71"/>
                <a:gd name="T9" fmla="*/ 0 h 138"/>
                <a:gd name="T10" fmla="*/ 35 w 71"/>
                <a:gd name="T11" fmla="*/ 20 h 138"/>
                <a:gd name="T12" fmla="*/ 45 w 71"/>
                <a:gd name="T13" fmla="*/ 0 h 138"/>
                <a:gd name="T14" fmla="*/ 55 w 71"/>
                <a:gd name="T15" fmla="*/ 20 h 138"/>
                <a:gd name="T16" fmla="*/ 65 w 71"/>
                <a:gd name="T17" fmla="*/ 0 h 138"/>
                <a:gd name="T18" fmla="*/ 71 w 71"/>
                <a:gd name="T19" fmla="*/ 10 h 138"/>
                <a:gd name="T20" fmla="*/ 46 w 71"/>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138">
                  <a:moveTo>
                    <a:pt x="24" y="138"/>
                  </a:moveTo>
                  <a:lnTo>
                    <a:pt x="0" y="10"/>
                  </a:lnTo>
                  <a:lnTo>
                    <a:pt x="6" y="0"/>
                  </a:lnTo>
                  <a:lnTo>
                    <a:pt x="16" y="20"/>
                  </a:lnTo>
                  <a:lnTo>
                    <a:pt x="25" y="0"/>
                  </a:lnTo>
                  <a:lnTo>
                    <a:pt x="35" y="20"/>
                  </a:lnTo>
                  <a:lnTo>
                    <a:pt x="45" y="0"/>
                  </a:lnTo>
                  <a:lnTo>
                    <a:pt x="55" y="20"/>
                  </a:lnTo>
                  <a:lnTo>
                    <a:pt x="65" y="0"/>
                  </a:lnTo>
                  <a:lnTo>
                    <a:pt x="71" y="10"/>
                  </a:lnTo>
                  <a:lnTo>
                    <a:pt x="46" y="138"/>
                  </a:lnTo>
                </a:path>
              </a:pathLst>
            </a:custGeom>
            <a:grpFill/>
            <a:ln w="57150" cap="rnd">
              <a:gradFill>
                <a:gsLst>
                  <a:gs pos="0">
                    <a:srgbClr val="678B76"/>
                  </a:gs>
                  <a:gs pos="100000">
                    <a:srgbClr val="3E6C58"/>
                  </a:gs>
                </a:gsLst>
                <a:lin ang="5400000" scaled="1"/>
              </a:gradFill>
              <a:prstDash val="solid"/>
              <a:round/>
            </a:ln>
          </p:spPr>
          <p:txBody>
            <a:bodyPr vert="horz" wrap="square" lIns="91440" tIns="45720" rIns="91440" bIns="45720" numCol="1" anchor="t" anchorCtr="0" compatLnSpc="1"/>
            <a:lstStyle/>
            <a:p>
              <a:pPr marL="0" marR="0" lvl="0" indent="0" algn="l" defTabSz="914400" rtl="0" eaLnBrk="1" fontAlgn="auto" latinLnBrk="0" hangingPunct="1">
                <a:lnSpc>
                  <a:spcPct val="150000"/>
                </a:lnSpc>
                <a:buClrTx/>
                <a:buSzTx/>
                <a:buFontTx/>
                <a:buNone/>
                <a:defRPr/>
              </a:pPr>
              <a:endParaRPr kumimoji="0" lang="zh-CN" altLang="en-US" sz="1800" i="0" u="none" strike="noStrike" kern="1200" cap="none" spc="0" normalizeH="0" baseline="0" noProof="0">
                <a:ln>
                  <a:noFill/>
                </a:ln>
                <a:solidFill>
                  <a:schemeClr val="tx1">
                    <a:lumMod val="75000"/>
                    <a:lumOff val="25000"/>
                  </a:schemeClr>
                </a:solidFill>
                <a:effectLst/>
                <a:uLnTx/>
                <a:uFillTx/>
                <a:cs typeface="+mn-ea"/>
                <a:sym typeface="+mn-lt"/>
              </a:endParaRPr>
            </a:p>
          </p:txBody>
        </p:sp>
      </p:grpSp>
      <p:pic>
        <p:nvPicPr>
          <p:cNvPr id="18" name="图形 23" descr="烧杯"/>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130409" y="2557208"/>
            <a:ext cx="530708" cy="530708"/>
          </a:xfrm>
          <a:prstGeom prst="rect">
            <a:avLst/>
          </a:prstGeom>
        </p:spPr>
      </p:pic>
      <p:pic>
        <p:nvPicPr>
          <p:cNvPr id="19" name="图形 2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530881" y="2557208"/>
            <a:ext cx="489300" cy="489300"/>
          </a:xfrm>
          <a:prstGeom prst="rect">
            <a:avLst/>
          </a:prstGeom>
        </p:spPr>
      </p:pic>
      <p:pic>
        <p:nvPicPr>
          <p:cNvPr id="20" name="图形 2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309620" y="3885174"/>
            <a:ext cx="544956" cy="544956"/>
          </a:xfrm>
          <a:prstGeom prst="rect">
            <a:avLst/>
          </a:prstGeom>
        </p:spPr>
      </p:pic>
      <p:pic>
        <p:nvPicPr>
          <p:cNvPr id="21" name="图形 2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353999" y="3885174"/>
            <a:ext cx="569779" cy="569779"/>
          </a:xfrm>
          <a:prstGeom prst="rect">
            <a:avLst/>
          </a:prstGeom>
        </p:spPr>
      </p:pic>
      <p:sp>
        <p:nvSpPr>
          <p:cNvPr id="34" name="矩形 33"/>
          <p:cNvSpPr/>
          <p:nvPr/>
        </p:nvSpPr>
        <p:spPr>
          <a:xfrm>
            <a:off x="2061394" y="1581536"/>
            <a:ext cx="2552622" cy="1251818"/>
          </a:xfrm>
          <a:prstGeom prst="rect">
            <a:avLst/>
          </a:prstGeom>
        </p:spPr>
        <p:txBody>
          <a:bodyPr wrap="none">
            <a:spAutoFit/>
          </a:bodyPr>
          <a:lstStyle/>
          <a:p>
            <a:pPr algn="r">
              <a:lnSpc>
                <a:spcPct val="145000"/>
              </a:lnSpc>
            </a:pPr>
            <a:r>
              <a:rPr lang="en-US" altLang="zh-CN"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Highlight removal for</a:t>
            </a:r>
          </a:p>
          <a:p>
            <a:pPr algn="r">
              <a:lnSpc>
                <a:spcPct val="145000"/>
              </a:lnSpc>
            </a:pPr>
            <a:r>
              <a:rPr lang="en-US" altLang="zh-CN"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bar code recognition</a:t>
            </a:r>
            <a:endParaRPr lang="zh-CN" altLang="en-US"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a:p>
            <a:pPr algn="r">
              <a:lnSpc>
                <a:spcPct val="145000"/>
              </a:lnSpc>
            </a:pPr>
            <a:endParaRPr lang="zh-CN" altLang="en-US"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p:txBody>
      </p:sp>
      <p:sp>
        <p:nvSpPr>
          <p:cNvPr id="35" name="矩形 34"/>
          <p:cNvSpPr/>
          <p:nvPr/>
        </p:nvSpPr>
        <p:spPr>
          <a:xfrm>
            <a:off x="1348441" y="3660849"/>
            <a:ext cx="2552557" cy="850169"/>
          </a:xfrm>
          <a:prstGeom prst="rect">
            <a:avLst/>
          </a:prstGeom>
        </p:spPr>
        <p:txBody>
          <a:bodyPr wrap="none">
            <a:spAutoFit/>
          </a:bodyPr>
          <a:lstStyle/>
          <a:p>
            <a:pPr algn="r">
              <a:lnSpc>
                <a:spcPct val="145000"/>
              </a:lnSpc>
            </a:pPr>
            <a:r>
              <a:rPr lang="en-US" altLang="zh-CN"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Highlight removal for</a:t>
            </a:r>
          </a:p>
          <a:p>
            <a:pPr algn="r">
              <a:lnSpc>
                <a:spcPct val="145000"/>
              </a:lnSpc>
            </a:pPr>
            <a:r>
              <a:rPr lang="en-US" altLang="zh-CN"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QR code recognition</a:t>
            </a:r>
            <a:endParaRPr lang="zh-CN" altLang="en-US"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p:txBody>
      </p:sp>
      <p:sp>
        <p:nvSpPr>
          <p:cNvPr id="36" name="矩形 35"/>
          <p:cNvSpPr/>
          <p:nvPr/>
        </p:nvSpPr>
        <p:spPr>
          <a:xfrm>
            <a:off x="6605082" y="1582942"/>
            <a:ext cx="2552557" cy="850169"/>
          </a:xfrm>
          <a:prstGeom prst="rect">
            <a:avLst/>
          </a:prstGeom>
        </p:spPr>
        <p:txBody>
          <a:bodyPr wrap="none">
            <a:spAutoFit/>
          </a:bodyPr>
          <a:lstStyle/>
          <a:p>
            <a:pPr>
              <a:lnSpc>
                <a:spcPct val="145000"/>
              </a:lnSpc>
            </a:pPr>
            <a:r>
              <a:rPr lang="en-US" altLang="zh-CN"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Highlight removal for</a:t>
            </a:r>
          </a:p>
          <a:p>
            <a:pPr>
              <a:lnSpc>
                <a:spcPct val="145000"/>
              </a:lnSpc>
            </a:pPr>
            <a:r>
              <a:rPr lang="en-US" altLang="zh-CN"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face recognition</a:t>
            </a:r>
          </a:p>
        </p:txBody>
      </p:sp>
      <p:grpSp>
        <p:nvGrpSpPr>
          <p:cNvPr id="30" name="组合 29"/>
          <p:cNvGrpSpPr/>
          <p:nvPr/>
        </p:nvGrpSpPr>
        <p:grpSpPr>
          <a:xfrm>
            <a:off x="409834" y="224524"/>
            <a:ext cx="5857489" cy="492443"/>
            <a:chOff x="198870" y="91385"/>
            <a:chExt cx="5857489" cy="492443"/>
          </a:xfrm>
        </p:grpSpPr>
        <p:sp>
          <p:nvSpPr>
            <p:cNvPr id="33" name="椭圆 14"/>
            <p:cNvSpPr/>
            <p:nvPr/>
          </p:nvSpPr>
          <p:spPr>
            <a:xfrm rot="21283918">
              <a:off x="198870" y="204059"/>
              <a:ext cx="386147" cy="297873"/>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文本框 39"/>
            <p:cNvSpPr txBox="1"/>
            <p:nvPr/>
          </p:nvSpPr>
          <p:spPr>
            <a:xfrm>
              <a:off x="597877" y="91385"/>
              <a:ext cx="5458482" cy="492443"/>
            </a:xfrm>
            <a:prstGeom prst="rect">
              <a:avLst/>
            </a:prstGeom>
            <a:noFill/>
          </p:spPr>
          <p:txBody>
            <a:bodyPr wrap="none" rtlCol="0">
              <a:spAutoFit/>
            </a:bodyPr>
            <a:lstStyle/>
            <a:p>
              <a:r>
                <a:rPr lang="en-US" altLang="zh-CN"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Application</a:t>
              </a:r>
              <a:r>
                <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 </a:t>
              </a:r>
              <a:r>
                <a:rPr lang="en-US" altLang="zh-CN"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for</a:t>
              </a:r>
              <a:r>
                <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 </a:t>
              </a:r>
              <a:r>
                <a:rPr lang="en-US" altLang="zh-CN"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highlight</a:t>
              </a:r>
              <a:r>
                <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 </a:t>
              </a:r>
              <a:r>
                <a:rPr lang="en-US" altLang="zh-CN"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removal</a:t>
              </a:r>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sp>
        <p:nvSpPr>
          <p:cNvPr id="2" name="矩形 1">
            <a:extLst>
              <a:ext uri="{FF2B5EF4-FFF2-40B4-BE49-F238E27FC236}">
                <a16:creationId xmlns:a16="http://schemas.microsoft.com/office/drawing/2014/main" id="{A0833E78-3AE0-F746-3E93-3E2B55554908}"/>
              </a:ext>
            </a:extLst>
          </p:cNvPr>
          <p:cNvSpPr/>
          <p:nvPr/>
        </p:nvSpPr>
        <p:spPr>
          <a:xfrm>
            <a:off x="8089132" y="3744978"/>
            <a:ext cx="2651623" cy="850169"/>
          </a:xfrm>
          <a:prstGeom prst="rect">
            <a:avLst/>
          </a:prstGeom>
        </p:spPr>
        <p:txBody>
          <a:bodyPr wrap="none">
            <a:spAutoFit/>
          </a:bodyPr>
          <a:lstStyle/>
          <a:p>
            <a:pPr>
              <a:lnSpc>
                <a:spcPct val="145000"/>
              </a:lnSpc>
            </a:pPr>
            <a:r>
              <a:rPr lang="en-US" altLang="zh-CN"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Highlight removal for</a:t>
            </a:r>
          </a:p>
          <a:p>
            <a:pPr>
              <a:lnSpc>
                <a:spcPct val="145000"/>
              </a:lnSpc>
            </a:pPr>
            <a:r>
              <a:rPr lang="en-US" altLang="zh-CN"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document recognition</a:t>
            </a:r>
          </a:p>
        </p:txBody>
      </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0"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edge">
                                      <p:cBhvr>
                                        <p:cTn id="17" dur="2000"/>
                                        <p:tgtEl>
                                          <p:spTgt spid="5"/>
                                        </p:tgtEl>
                                      </p:cBhvr>
                                    </p:animEffect>
                                  </p:childTnLst>
                                </p:cTn>
                              </p:par>
                            </p:childTnLst>
                          </p:cTn>
                        </p:par>
                        <p:par>
                          <p:cTn id="18" fill="hold">
                            <p:stCondLst>
                              <p:cond delay="3500"/>
                            </p:stCondLst>
                            <p:childTnLst>
                              <p:par>
                                <p:cTn id="19" presetID="53" presetClass="entr" presetSubtype="16"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childTnLst>
                          </p:cTn>
                        </p:par>
                        <p:par>
                          <p:cTn id="24" fill="hold">
                            <p:stCondLst>
                              <p:cond delay="4000"/>
                            </p:stCondLst>
                            <p:childTnLst>
                              <p:par>
                                <p:cTn id="25" presetID="53" presetClass="entr" presetSubtype="16"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childTnLst>
                          </p:cTn>
                        </p:par>
                        <p:par>
                          <p:cTn id="30" fill="hold">
                            <p:stCondLst>
                              <p:cond delay="4500"/>
                            </p:stCondLst>
                            <p:childTnLst>
                              <p:par>
                                <p:cTn id="31" presetID="53" presetClass="entr" presetSubtype="16"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Effect transition="in" filter="fade">
                                      <p:cBhvr>
                                        <p:cTn id="35" dur="500"/>
                                        <p:tgtEl>
                                          <p:spTgt spid="19"/>
                                        </p:tgtEl>
                                      </p:cBhvr>
                                    </p:animEffect>
                                  </p:childTnLst>
                                </p:cTn>
                              </p:par>
                            </p:childTnLst>
                          </p:cTn>
                        </p:par>
                        <p:par>
                          <p:cTn id="36" fill="hold">
                            <p:stCondLst>
                              <p:cond delay="5000"/>
                            </p:stCondLst>
                            <p:childTnLst>
                              <p:par>
                                <p:cTn id="37" presetID="53" presetClass="entr" presetSubtype="16"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anim calcmode="lin" valueType="num">
                                      <p:cBhvr additive="base">
                                        <p:cTn id="46" dur="500" fill="hold"/>
                                        <p:tgtEl>
                                          <p:spTgt spid="34"/>
                                        </p:tgtEl>
                                        <p:attrNameLst>
                                          <p:attrName>ppt_x</p:attrName>
                                        </p:attrNameLst>
                                      </p:cBhvr>
                                      <p:tavLst>
                                        <p:tav tm="0">
                                          <p:val>
                                            <p:strVal val="#ppt_x"/>
                                          </p:val>
                                        </p:tav>
                                        <p:tav tm="100000">
                                          <p:val>
                                            <p:strVal val="#ppt_x"/>
                                          </p:val>
                                        </p:tav>
                                      </p:tavLst>
                                    </p:anim>
                                    <p:anim calcmode="lin" valueType="num">
                                      <p:cBhvr additive="base">
                                        <p:cTn id="47" dur="500" fill="hold"/>
                                        <p:tgtEl>
                                          <p:spTgt spid="34"/>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additive="base">
                                        <p:cTn id="50" dur="500" fill="hold"/>
                                        <p:tgtEl>
                                          <p:spTgt spid="36"/>
                                        </p:tgtEl>
                                        <p:attrNameLst>
                                          <p:attrName>ppt_x</p:attrName>
                                        </p:attrNameLst>
                                      </p:cBhvr>
                                      <p:tavLst>
                                        <p:tav tm="0">
                                          <p:val>
                                            <p:strVal val="#ppt_x"/>
                                          </p:val>
                                        </p:tav>
                                        <p:tav tm="100000">
                                          <p:val>
                                            <p:strVal val="#ppt_x"/>
                                          </p:val>
                                        </p:tav>
                                      </p:tavLst>
                                    </p:anim>
                                    <p:anim calcmode="lin" valueType="num">
                                      <p:cBhvr additive="base">
                                        <p:cTn id="51" dur="500" fill="hold"/>
                                        <p:tgtEl>
                                          <p:spTgt spid="36"/>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500" fill="hold"/>
                                        <p:tgtEl>
                                          <p:spTgt spid="35"/>
                                        </p:tgtEl>
                                        <p:attrNameLst>
                                          <p:attrName>ppt_x</p:attrName>
                                        </p:attrNameLst>
                                      </p:cBhvr>
                                      <p:tavLst>
                                        <p:tav tm="0">
                                          <p:val>
                                            <p:strVal val="#ppt_x"/>
                                          </p:val>
                                        </p:tav>
                                        <p:tav tm="100000">
                                          <p:val>
                                            <p:strVal val="#ppt_x"/>
                                          </p:val>
                                        </p:tav>
                                      </p:tavLst>
                                    </p:anim>
                                    <p:anim calcmode="lin" valueType="num">
                                      <p:cBhvr additive="base">
                                        <p:cTn id="55" dur="500" fill="hold"/>
                                        <p:tgtEl>
                                          <p:spTgt spid="3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2"/>
                                        </p:tgtEl>
                                        <p:attrNameLst>
                                          <p:attrName>style.visibility</p:attrName>
                                        </p:attrNameLst>
                                      </p:cBhvr>
                                      <p:to>
                                        <p:strVal val="visible"/>
                                      </p:to>
                                    </p:set>
                                    <p:anim calcmode="lin" valueType="num">
                                      <p:cBhvr additive="base">
                                        <p:cTn id="58" dur="500" fill="hold"/>
                                        <p:tgtEl>
                                          <p:spTgt spid="2"/>
                                        </p:tgtEl>
                                        <p:attrNameLst>
                                          <p:attrName>ppt_x</p:attrName>
                                        </p:attrNameLst>
                                      </p:cBhvr>
                                      <p:tavLst>
                                        <p:tav tm="0">
                                          <p:val>
                                            <p:strVal val="#ppt_x"/>
                                          </p:val>
                                        </p:tav>
                                        <p:tav tm="100000">
                                          <p:val>
                                            <p:strVal val="#ppt_x"/>
                                          </p:val>
                                        </p:tav>
                                      </p:tavLst>
                                    </p:anim>
                                    <p:anim calcmode="lin" valueType="num">
                                      <p:cBhvr additive="base">
                                        <p:cTn id="5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3619500" y="2936662"/>
            <a:ext cx="4952999" cy="1754326"/>
          </a:xfrm>
          <a:prstGeom prst="rect">
            <a:avLst/>
          </a:prstGeom>
          <a:noFill/>
        </p:spPr>
        <p:txBody>
          <a:bodyPr wrap="square" rtlCol="0">
            <a:spAutoFit/>
          </a:bodyPr>
          <a:lstStyle/>
          <a:p>
            <a:pPr algn="dist"/>
            <a:r>
              <a:rPr kumimoji="1" lang="en-US" altLang="zh-CN" sz="54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Q&amp;A</a:t>
            </a:r>
            <a:endParaRPr kumimoji="1" lang="zh-CN" altLang="en-US" sz="54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a:p>
            <a:pPr algn="dist"/>
            <a:endParaRPr kumimoji="1" lang="zh-CN" altLang="en-US" sz="54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48" name="文本框 47"/>
          <p:cNvSpPr txBox="1"/>
          <p:nvPr/>
        </p:nvSpPr>
        <p:spPr>
          <a:xfrm>
            <a:off x="3044492" y="2181002"/>
            <a:ext cx="5987852" cy="707886"/>
          </a:xfrm>
          <a:prstGeom prst="rect">
            <a:avLst/>
          </a:prstGeom>
          <a:noFill/>
        </p:spPr>
        <p:txBody>
          <a:bodyPr wrap="square">
            <a:spAutoFit/>
          </a:bodyPr>
          <a:lstStyle/>
          <a:p>
            <a:pPr algn="ctr"/>
            <a:r>
              <a:rPr kumimoji="1" lang="en-US" altLang="zh-CN" sz="4000" spc="300" dirty="0">
                <a:solidFill>
                  <a:srgbClr val="3E6C58"/>
                </a:solidFill>
                <a:latin typeface="思源宋体 CN Heavy" panose="02020900000000000000" pitchFamily="18" charset="-122"/>
                <a:ea typeface="思源宋体 CN Heavy" panose="02020900000000000000" pitchFamily="18" charset="-122"/>
                <a:cs typeface="+mn-ea"/>
                <a:sym typeface="+mn-lt"/>
              </a:rPr>
              <a:t>PART 06</a:t>
            </a:r>
            <a:endParaRPr lang="zh-CN" altLang="en-US" sz="4000" spc="300" dirty="0">
              <a:solidFill>
                <a:srgbClr val="3E6C58"/>
              </a:solidFill>
              <a:latin typeface="思源宋体 CN Heavy" panose="02020900000000000000" pitchFamily="18" charset="-122"/>
              <a:ea typeface="思源宋体 CN Heavy" panose="02020900000000000000" pitchFamily="18" charset="-122"/>
              <a:cs typeface="+mn-ea"/>
              <a:sym typeface="+mn-lt"/>
            </a:endParaRPr>
          </a:p>
        </p:txBody>
      </p:sp>
      <p:sp>
        <p:nvSpPr>
          <p:cNvPr id="20" name="任意多边形: 形状 19"/>
          <p:cNvSpPr/>
          <p:nvPr/>
        </p:nvSpPr>
        <p:spPr bwMode="auto">
          <a:xfrm>
            <a:off x="-13339" y="0"/>
            <a:ext cx="2316702" cy="6858000"/>
          </a:xfrm>
          <a:custGeom>
            <a:avLst/>
            <a:gdLst>
              <a:gd name="connsiteX0" fmla="*/ 0 w 2615309"/>
              <a:gd name="connsiteY0" fmla="*/ 5432774 h 6858000"/>
              <a:gd name="connsiteX1" fmla="*/ 22749 w 2615309"/>
              <a:gd name="connsiteY1" fmla="*/ 5494041 h 6858000"/>
              <a:gd name="connsiteX2" fmla="*/ 975207 w 2615309"/>
              <a:gd name="connsiteY2" fmla="*/ 6858000 h 6858000"/>
              <a:gd name="connsiteX3" fmla="*/ 807147 w 2615309"/>
              <a:gd name="connsiteY3" fmla="*/ 6858000 h 6858000"/>
              <a:gd name="connsiteX4" fmla="*/ 147168 w 2615309"/>
              <a:gd name="connsiteY4" fmla="*/ 6858000 h 6858000"/>
              <a:gd name="connsiteX5" fmla="*/ 0 w 2615309"/>
              <a:gd name="connsiteY5" fmla="*/ 6858000 h 6858000"/>
              <a:gd name="connsiteX6" fmla="*/ 0 w 2615309"/>
              <a:gd name="connsiteY6" fmla="*/ 0 h 6858000"/>
              <a:gd name="connsiteX7" fmla="*/ 29506 w 2615309"/>
              <a:gd name="connsiteY7" fmla="*/ 0 h 6858000"/>
              <a:gd name="connsiteX8" fmla="*/ 1431370 w 2615309"/>
              <a:gd name="connsiteY8" fmla="*/ 0 h 6858000"/>
              <a:gd name="connsiteX9" fmla="*/ 2319687 w 2615309"/>
              <a:gd name="connsiteY9" fmla="*/ 0 h 6858000"/>
              <a:gd name="connsiteX10" fmla="*/ 2325689 w 2615309"/>
              <a:gd name="connsiteY10" fmla="*/ 2232212 h 6858000"/>
              <a:gd name="connsiteX11" fmla="*/ 35541 w 2615309"/>
              <a:gd name="connsiteY11" fmla="*/ 4540257 h 6858000"/>
              <a:gd name="connsiteX12" fmla="*/ 0 w 2615309"/>
              <a:gd name="connsiteY12" fmla="*/ 46385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15309" h="6858000">
                <a:moveTo>
                  <a:pt x="0" y="5432774"/>
                </a:moveTo>
                <a:lnTo>
                  <a:pt x="22749" y="5494041"/>
                </a:lnTo>
                <a:cubicBezTo>
                  <a:pt x="245079" y="6009207"/>
                  <a:pt x="764757" y="6455849"/>
                  <a:pt x="975207" y="6858000"/>
                </a:cubicBezTo>
                <a:cubicBezTo>
                  <a:pt x="975207" y="6858000"/>
                  <a:pt x="975207" y="6858000"/>
                  <a:pt x="807147" y="6858000"/>
                </a:cubicBezTo>
                <a:cubicBezTo>
                  <a:pt x="807147" y="6858000"/>
                  <a:pt x="807147" y="6858000"/>
                  <a:pt x="147168" y="6858000"/>
                </a:cubicBezTo>
                <a:lnTo>
                  <a:pt x="0" y="6858000"/>
                </a:lnTo>
                <a:close/>
                <a:moveTo>
                  <a:pt x="0" y="0"/>
                </a:moveTo>
                <a:lnTo>
                  <a:pt x="29506" y="0"/>
                </a:lnTo>
                <a:cubicBezTo>
                  <a:pt x="301185" y="0"/>
                  <a:pt x="735872" y="0"/>
                  <a:pt x="1431370" y="0"/>
                </a:cubicBezTo>
                <a:cubicBezTo>
                  <a:pt x="1431370" y="0"/>
                  <a:pt x="1431370" y="0"/>
                  <a:pt x="2319687" y="0"/>
                </a:cubicBezTo>
                <a:cubicBezTo>
                  <a:pt x="2721830" y="645459"/>
                  <a:pt x="2703824" y="1539688"/>
                  <a:pt x="2325689" y="2232212"/>
                </a:cubicBezTo>
                <a:cubicBezTo>
                  <a:pt x="1537908" y="3656760"/>
                  <a:pt x="454709" y="3580332"/>
                  <a:pt x="35541" y="4540257"/>
                </a:cubicBezTo>
                <a:lnTo>
                  <a:pt x="0" y="4638537"/>
                </a:lnTo>
                <a:close/>
              </a:path>
            </a:pathLst>
          </a:custGeom>
          <a:gradFill flip="none" rotWithShape="1">
            <a:gsLst>
              <a:gs pos="0">
                <a:srgbClr val="4B7068"/>
              </a:gs>
              <a:gs pos="100000">
                <a:srgbClr val="678B76"/>
              </a:gs>
            </a:gsLst>
            <a:lin ang="0" scaled="1"/>
            <a:tileRect/>
          </a:gradFill>
          <a:ln>
            <a:noFill/>
          </a:ln>
        </p:spPr>
        <p:txBody>
          <a:bodyPr vert="horz" wrap="square" lIns="91440" tIns="45720" rIns="91440" bIns="45720" numCol="1" anchor="t" anchorCtr="0" compatLnSpc="1">
            <a:noAutofit/>
          </a:bodyPr>
          <a:lstStyle/>
          <a:p>
            <a:endParaRPr lang="zh-CN" altLang="en-US">
              <a:cs typeface="+mn-ea"/>
              <a:sym typeface="+mn-lt"/>
            </a:endParaRPr>
          </a:p>
        </p:txBody>
      </p:sp>
      <p:grpSp>
        <p:nvGrpSpPr>
          <p:cNvPr id="51" name="组合 50"/>
          <p:cNvGrpSpPr/>
          <p:nvPr/>
        </p:nvGrpSpPr>
        <p:grpSpPr>
          <a:xfrm>
            <a:off x="8865366" y="0"/>
            <a:ext cx="3326634" cy="1413206"/>
            <a:chOff x="8859709" y="-6952"/>
            <a:chExt cx="3326634" cy="1413206"/>
          </a:xfrm>
        </p:grpSpPr>
        <p:sp>
          <p:nvSpPr>
            <p:cNvPr id="56" name="Freeform 6"/>
            <p:cNvSpPr/>
            <p:nvPr/>
          </p:nvSpPr>
          <p:spPr bwMode="auto">
            <a:xfrm>
              <a:off x="9479209" y="-6952"/>
              <a:ext cx="2707134" cy="1413206"/>
            </a:xfrm>
            <a:custGeom>
              <a:avLst/>
              <a:gdLst>
                <a:gd name="T0" fmla="*/ 403 w 403"/>
                <a:gd name="T1" fmla="*/ 205 h 210"/>
                <a:gd name="T2" fmla="*/ 403 w 403"/>
                <a:gd name="T3" fmla="*/ 0 h 210"/>
                <a:gd name="T4" fmla="*/ 0 w 403"/>
                <a:gd name="T5" fmla="*/ 0 h 210"/>
                <a:gd name="T6" fmla="*/ 403 w 403"/>
                <a:gd name="T7" fmla="*/ 205 h 210"/>
              </a:gdLst>
              <a:ahLst/>
              <a:cxnLst>
                <a:cxn ang="0">
                  <a:pos x="T0" y="T1"/>
                </a:cxn>
                <a:cxn ang="0">
                  <a:pos x="T2" y="T3"/>
                </a:cxn>
                <a:cxn ang="0">
                  <a:pos x="T4" y="T5"/>
                </a:cxn>
                <a:cxn ang="0">
                  <a:pos x="T6" y="T7"/>
                </a:cxn>
              </a:cxnLst>
              <a:rect l="0" t="0" r="r" b="b"/>
              <a:pathLst>
                <a:path w="403" h="210">
                  <a:moveTo>
                    <a:pt x="403" y="205"/>
                  </a:moveTo>
                  <a:cubicBezTo>
                    <a:pt x="403" y="0"/>
                    <a:pt x="403" y="0"/>
                    <a:pt x="403" y="0"/>
                  </a:cubicBezTo>
                  <a:cubicBezTo>
                    <a:pt x="0" y="0"/>
                    <a:pt x="0" y="0"/>
                    <a:pt x="0" y="0"/>
                  </a:cubicBezTo>
                  <a:cubicBezTo>
                    <a:pt x="99" y="133"/>
                    <a:pt x="283" y="210"/>
                    <a:pt x="403" y="205"/>
                  </a:cubicBezTo>
                  <a:close/>
                </a:path>
              </a:pathLst>
            </a:custGeom>
            <a:gradFill>
              <a:gsLst>
                <a:gs pos="0">
                  <a:srgbClr val="4B7068"/>
                </a:gs>
                <a:gs pos="100000">
                  <a:srgbClr val="678B76"/>
                </a:gs>
              </a:gsLst>
              <a:lin ang="0" scaled="1"/>
            </a:gra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8"/>
            <p:cNvSpPr/>
            <p:nvPr/>
          </p:nvSpPr>
          <p:spPr bwMode="auto">
            <a:xfrm>
              <a:off x="8859709" y="-6952"/>
              <a:ext cx="3326634" cy="708019"/>
            </a:xfrm>
            <a:custGeom>
              <a:avLst/>
              <a:gdLst>
                <a:gd name="T0" fmla="*/ 0 w 495"/>
                <a:gd name="T1" fmla="*/ 0 h 105"/>
                <a:gd name="T2" fmla="*/ 141 w 495"/>
                <a:gd name="T3" fmla="*/ 88 h 105"/>
                <a:gd name="T4" fmla="*/ 471 w 495"/>
                <a:gd name="T5" fmla="*/ 63 h 105"/>
                <a:gd name="T6" fmla="*/ 495 w 495"/>
                <a:gd name="T7" fmla="*/ 79 h 105"/>
              </a:gdLst>
              <a:ahLst/>
              <a:cxnLst>
                <a:cxn ang="0">
                  <a:pos x="T0" y="T1"/>
                </a:cxn>
                <a:cxn ang="0">
                  <a:pos x="T2" y="T3"/>
                </a:cxn>
                <a:cxn ang="0">
                  <a:pos x="T4" y="T5"/>
                </a:cxn>
                <a:cxn ang="0">
                  <a:pos x="T6" y="T7"/>
                </a:cxn>
              </a:cxnLst>
              <a:rect l="0" t="0" r="r" b="b"/>
              <a:pathLst>
                <a:path w="495" h="105">
                  <a:moveTo>
                    <a:pt x="0" y="0"/>
                  </a:moveTo>
                  <a:cubicBezTo>
                    <a:pt x="44" y="61"/>
                    <a:pt x="98" y="81"/>
                    <a:pt x="141" y="88"/>
                  </a:cubicBezTo>
                  <a:cubicBezTo>
                    <a:pt x="260" y="105"/>
                    <a:pt x="397" y="34"/>
                    <a:pt x="471" y="63"/>
                  </a:cubicBezTo>
                  <a:cubicBezTo>
                    <a:pt x="484" y="68"/>
                    <a:pt x="491" y="75"/>
                    <a:pt x="495" y="79"/>
                  </a:cubicBezTo>
                </a:path>
              </a:pathLst>
            </a:custGeom>
            <a:noFill/>
            <a:ln w="28575" cap="flat">
              <a:solidFill>
                <a:srgbClr val="A88A5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grpSp>
      <p:sp>
        <p:nvSpPr>
          <p:cNvPr id="18" name="任意多边形: 形状 17"/>
          <p:cNvSpPr/>
          <p:nvPr/>
        </p:nvSpPr>
        <p:spPr bwMode="auto">
          <a:xfrm>
            <a:off x="8297034" y="5472245"/>
            <a:ext cx="3905515" cy="1385755"/>
          </a:xfrm>
          <a:custGeom>
            <a:avLst/>
            <a:gdLst>
              <a:gd name="connsiteX0" fmla="*/ 1279381 w 3905515"/>
              <a:gd name="connsiteY0" fmla="*/ 4 h 1385755"/>
              <a:gd name="connsiteX1" fmla="*/ 3828782 w 3905515"/>
              <a:gd name="connsiteY1" fmla="*/ 547657 h 1385755"/>
              <a:gd name="connsiteX2" fmla="*/ 3905515 w 3905515"/>
              <a:gd name="connsiteY2" fmla="*/ 539189 h 1385755"/>
              <a:gd name="connsiteX3" fmla="*/ 3905515 w 3905515"/>
              <a:gd name="connsiteY3" fmla="*/ 1385755 h 1385755"/>
              <a:gd name="connsiteX4" fmla="*/ 3834045 w 3905515"/>
              <a:gd name="connsiteY4" fmla="*/ 1385755 h 1385755"/>
              <a:gd name="connsiteX5" fmla="*/ 0 w 3905515"/>
              <a:gd name="connsiteY5" fmla="*/ 1385755 h 1385755"/>
              <a:gd name="connsiteX6" fmla="*/ 692211 w 3905515"/>
              <a:gd name="connsiteY6" fmla="*/ 160410 h 1385755"/>
              <a:gd name="connsiteX7" fmla="*/ 1279381 w 3905515"/>
              <a:gd name="connsiteY7" fmla="*/ 4 h 138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5515" h="1385755">
                <a:moveTo>
                  <a:pt x="1279381" y="4"/>
                </a:moveTo>
                <a:cubicBezTo>
                  <a:pt x="2018798" y="-1749"/>
                  <a:pt x="2844576" y="595752"/>
                  <a:pt x="3828782" y="547657"/>
                </a:cubicBezTo>
                <a:lnTo>
                  <a:pt x="3905515" y="539189"/>
                </a:lnTo>
                <a:lnTo>
                  <a:pt x="3905515" y="1385755"/>
                </a:lnTo>
                <a:lnTo>
                  <a:pt x="3834045" y="1385755"/>
                </a:lnTo>
                <a:cubicBezTo>
                  <a:pt x="3286325" y="1385755"/>
                  <a:pt x="2190883" y="1385755"/>
                  <a:pt x="0" y="1385755"/>
                </a:cubicBezTo>
                <a:cubicBezTo>
                  <a:pt x="100808" y="914469"/>
                  <a:pt x="241938" y="429717"/>
                  <a:pt x="692211" y="160410"/>
                </a:cubicBezTo>
                <a:cubicBezTo>
                  <a:pt x="882485" y="45534"/>
                  <a:pt x="1077721" y="483"/>
                  <a:pt x="1279381" y="4"/>
                </a:cubicBezTo>
                <a:close/>
              </a:path>
            </a:pathLst>
          </a:custGeom>
          <a:gradFill>
            <a:gsLst>
              <a:gs pos="0">
                <a:srgbClr val="4B7068"/>
              </a:gs>
              <a:gs pos="100000">
                <a:srgbClr val="678B76"/>
              </a:gs>
            </a:gsLst>
            <a:lin ang="0" scaled="1"/>
          </a:gra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55" name="Freeform 9"/>
          <p:cNvSpPr/>
          <p:nvPr/>
        </p:nvSpPr>
        <p:spPr bwMode="auto">
          <a:xfrm>
            <a:off x="7706857" y="4920857"/>
            <a:ext cx="4950348" cy="1937139"/>
          </a:xfrm>
          <a:custGeom>
            <a:avLst/>
            <a:gdLst>
              <a:gd name="T0" fmla="*/ 0 w 737"/>
              <a:gd name="T1" fmla="*/ 288 h 288"/>
              <a:gd name="T2" fmla="*/ 119 w 737"/>
              <a:gd name="T3" fmla="*/ 74 h 288"/>
              <a:gd name="T4" fmla="*/ 352 w 737"/>
              <a:gd name="T5" fmla="*/ 27 h 288"/>
              <a:gd name="T6" fmla="*/ 543 w 737"/>
              <a:gd name="T7" fmla="*/ 114 h 288"/>
              <a:gd name="T8" fmla="*/ 737 w 737"/>
              <a:gd name="T9" fmla="*/ 53 h 288"/>
            </a:gdLst>
            <a:ahLst/>
            <a:cxnLst>
              <a:cxn ang="0">
                <a:pos x="T0" y="T1"/>
              </a:cxn>
              <a:cxn ang="0">
                <a:pos x="T2" y="T3"/>
              </a:cxn>
              <a:cxn ang="0">
                <a:pos x="T4" y="T5"/>
              </a:cxn>
              <a:cxn ang="0">
                <a:pos x="T6" y="T7"/>
              </a:cxn>
              <a:cxn ang="0">
                <a:pos x="T8" y="T9"/>
              </a:cxn>
            </a:cxnLst>
            <a:rect l="0" t="0" r="r" b="b"/>
            <a:pathLst>
              <a:path w="737" h="288">
                <a:moveTo>
                  <a:pt x="0" y="288"/>
                </a:moveTo>
                <a:cubicBezTo>
                  <a:pt x="2" y="267"/>
                  <a:pt x="18" y="149"/>
                  <a:pt x="119" y="74"/>
                </a:cubicBezTo>
                <a:cubicBezTo>
                  <a:pt x="220" y="0"/>
                  <a:pt x="334" y="23"/>
                  <a:pt x="352" y="27"/>
                </a:cubicBezTo>
                <a:cubicBezTo>
                  <a:pt x="445" y="47"/>
                  <a:pt x="461" y="102"/>
                  <a:pt x="543" y="114"/>
                </a:cubicBezTo>
                <a:cubicBezTo>
                  <a:pt x="620" y="125"/>
                  <a:pt x="690" y="87"/>
                  <a:pt x="737" y="53"/>
                </a:cubicBezTo>
              </a:path>
            </a:pathLst>
          </a:custGeom>
          <a:noFill/>
          <a:ln w="28575" cap="flat">
            <a:solidFill>
              <a:srgbClr val="A88A5C"/>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3" name="Freeform 10"/>
          <p:cNvSpPr/>
          <p:nvPr/>
        </p:nvSpPr>
        <p:spPr bwMode="auto">
          <a:xfrm>
            <a:off x="-292021" y="-6952"/>
            <a:ext cx="1852805" cy="6864950"/>
          </a:xfrm>
          <a:custGeom>
            <a:avLst/>
            <a:gdLst>
              <a:gd name="T0" fmla="*/ 33 w 451"/>
              <a:gd name="T1" fmla="*/ 1020 h 1020"/>
              <a:gd name="T2" fmla="*/ 49 w 451"/>
              <a:gd name="T3" fmla="*/ 799 h 1020"/>
              <a:gd name="T4" fmla="*/ 364 w 451"/>
              <a:gd name="T5" fmla="*/ 597 h 1020"/>
              <a:gd name="T6" fmla="*/ 404 w 451"/>
              <a:gd name="T7" fmla="*/ 315 h 1020"/>
              <a:gd name="T8" fmla="*/ 208 w 451"/>
              <a:gd name="T9" fmla="*/ 92 h 1020"/>
              <a:gd name="T10" fmla="*/ 236 w 451"/>
              <a:gd name="T11" fmla="*/ 0 h 1020"/>
            </a:gdLst>
            <a:ahLst/>
            <a:cxnLst>
              <a:cxn ang="0">
                <a:pos x="T0" y="T1"/>
              </a:cxn>
              <a:cxn ang="0">
                <a:pos x="T2" y="T3"/>
              </a:cxn>
              <a:cxn ang="0">
                <a:pos x="T4" y="T5"/>
              </a:cxn>
              <a:cxn ang="0">
                <a:pos x="T6" y="T7"/>
              </a:cxn>
              <a:cxn ang="0">
                <a:pos x="T8" y="T9"/>
              </a:cxn>
              <a:cxn ang="0">
                <a:pos x="T10" y="T11"/>
              </a:cxn>
            </a:cxnLst>
            <a:rect l="0" t="0" r="r" b="b"/>
            <a:pathLst>
              <a:path w="451" h="1020">
                <a:moveTo>
                  <a:pt x="33" y="1020"/>
                </a:moveTo>
                <a:cubicBezTo>
                  <a:pt x="14" y="958"/>
                  <a:pt x="0" y="872"/>
                  <a:pt x="49" y="799"/>
                </a:cubicBezTo>
                <a:cubicBezTo>
                  <a:pt x="123" y="688"/>
                  <a:pt x="270" y="716"/>
                  <a:pt x="364" y="597"/>
                </a:cubicBezTo>
                <a:cubicBezTo>
                  <a:pt x="422" y="524"/>
                  <a:pt x="451" y="406"/>
                  <a:pt x="404" y="315"/>
                </a:cubicBezTo>
                <a:cubicBezTo>
                  <a:pt x="350" y="210"/>
                  <a:pt x="217" y="190"/>
                  <a:pt x="208" y="92"/>
                </a:cubicBezTo>
                <a:cubicBezTo>
                  <a:pt x="205" y="54"/>
                  <a:pt x="221" y="21"/>
                  <a:pt x="236" y="0"/>
                </a:cubicBezTo>
              </a:path>
            </a:pathLst>
          </a:custGeom>
          <a:noFill/>
          <a:ln w="28575" cap="flat">
            <a:solidFill>
              <a:srgbClr val="A88A5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pic>
        <p:nvPicPr>
          <p:cNvPr id="14" name="图片 13"/>
          <p:cNvPicPr>
            <a:picLocks noChangeAspect="1"/>
          </p:cNvPicPr>
          <p:nvPr/>
        </p:nvPicPr>
        <p:blipFill>
          <a:blip r:embed="rId3"/>
          <a:stretch>
            <a:fillRect/>
          </a:stretch>
        </p:blipFill>
        <p:spPr>
          <a:xfrm flipH="1">
            <a:off x="441315" y="2835796"/>
            <a:ext cx="455994" cy="2813965"/>
          </a:xfrm>
          <a:prstGeom prst="rect">
            <a:avLst/>
          </a:prstGeom>
        </p:spPr>
      </p:pic>
      <p:pic>
        <p:nvPicPr>
          <p:cNvPr id="15" name="图片 14"/>
          <p:cNvPicPr>
            <a:picLocks noChangeAspect="1"/>
          </p:cNvPicPr>
          <p:nvPr/>
        </p:nvPicPr>
        <p:blipFill>
          <a:blip r:embed="rId3"/>
          <a:stretch>
            <a:fillRect/>
          </a:stretch>
        </p:blipFill>
        <p:spPr>
          <a:xfrm>
            <a:off x="11508906" y="354009"/>
            <a:ext cx="368178" cy="2272053"/>
          </a:xfrm>
          <a:prstGeom prst="rect">
            <a:avLst/>
          </a:prstGeom>
        </p:spPr>
      </p:pic>
    </p:spTree>
    <p:extLst>
      <p:ext uri="{BB962C8B-B14F-4D97-AF65-F5344CB8AC3E}">
        <p14:creationId xmlns:p14="http://schemas.microsoft.com/office/powerpoint/2010/main" val="2612735501"/>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形状 22"/>
          <p:cNvSpPr/>
          <p:nvPr/>
        </p:nvSpPr>
        <p:spPr>
          <a:xfrm>
            <a:off x="8090514" y="3257100"/>
            <a:ext cx="4101486" cy="3600900"/>
          </a:xfrm>
          <a:custGeom>
            <a:avLst/>
            <a:gdLst>
              <a:gd name="connsiteX0" fmla="*/ 3982955 w 3982955"/>
              <a:gd name="connsiteY0" fmla="*/ 0 h 4485190"/>
              <a:gd name="connsiteX1" fmla="*/ 3982955 w 3982955"/>
              <a:gd name="connsiteY1" fmla="*/ 4485190 h 4485190"/>
              <a:gd name="connsiteX2" fmla="*/ 0 w 3982955"/>
              <a:gd name="connsiteY2" fmla="*/ 4485190 h 4485190"/>
              <a:gd name="connsiteX3" fmla="*/ 49378 w 3982955"/>
              <a:gd name="connsiteY3" fmla="*/ 4374179 h 4485190"/>
              <a:gd name="connsiteX4" fmla="*/ 1352043 w 3982955"/>
              <a:gd name="connsiteY4" fmla="*/ 1898596 h 4485190"/>
              <a:gd name="connsiteX5" fmla="*/ 3982955 w 3982955"/>
              <a:gd name="connsiteY5" fmla="*/ 0 h 4485190"/>
              <a:gd name="connsiteX0-1" fmla="*/ 3982955 w 3982955"/>
              <a:gd name="connsiteY0-2" fmla="*/ 0 h 4485190"/>
              <a:gd name="connsiteX1-3" fmla="*/ 3982955 w 3982955"/>
              <a:gd name="connsiteY1-4" fmla="*/ 4485190 h 4485190"/>
              <a:gd name="connsiteX2-5" fmla="*/ 0 w 3982955"/>
              <a:gd name="connsiteY2-6" fmla="*/ 4485190 h 4485190"/>
              <a:gd name="connsiteX3-7" fmla="*/ 49378 w 3982955"/>
              <a:gd name="connsiteY3-8" fmla="*/ 4374179 h 4485190"/>
              <a:gd name="connsiteX4-9" fmla="*/ 1435781 w 3982955"/>
              <a:gd name="connsiteY4-10" fmla="*/ 2014342 h 4485190"/>
              <a:gd name="connsiteX5-11" fmla="*/ 3982955 w 3982955"/>
              <a:gd name="connsiteY5-12" fmla="*/ 0 h 4485190"/>
              <a:gd name="connsiteX0-13" fmla="*/ 3982955 w 3982955"/>
              <a:gd name="connsiteY0-14" fmla="*/ 0 h 4485190"/>
              <a:gd name="connsiteX1-15" fmla="*/ 3982955 w 3982955"/>
              <a:gd name="connsiteY1-16" fmla="*/ 4485190 h 4485190"/>
              <a:gd name="connsiteX2-17" fmla="*/ 0 w 3982955"/>
              <a:gd name="connsiteY2-18" fmla="*/ 4485190 h 4485190"/>
              <a:gd name="connsiteX3-19" fmla="*/ 49378 w 3982955"/>
              <a:gd name="connsiteY3-20" fmla="*/ 4374179 h 4485190"/>
              <a:gd name="connsiteX4-21" fmla="*/ 1435781 w 3982955"/>
              <a:gd name="connsiteY4-22" fmla="*/ 2014342 h 4485190"/>
              <a:gd name="connsiteX5-23" fmla="*/ 3982955 w 3982955"/>
              <a:gd name="connsiteY5-24" fmla="*/ 0 h 4485190"/>
              <a:gd name="connsiteX0-25" fmla="*/ 3982955 w 3982955"/>
              <a:gd name="connsiteY0-26" fmla="*/ 0 h 4485190"/>
              <a:gd name="connsiteX1-27" fmla="*/ 3982955 w 3982955"/>
              <a:gd name="connsiteY1-28" fmla="*/ 4485190 h 4485190"/>
              <a:gd name="connsiteX2-29" fmla="*/ 0 w 3982955"/>
              <a:gd name="connsiteY2-30" fmla="*/ 4485190 h 4485190"/>
              <a:gd name="connsiteX3-31" fmla="*/ 49378 w 3982955"/>
              <a:gd name="connsiteY3-32" fmla="*/ 4374179 h 4485190"/>
              <a:gd name="connsiteX4-33" fmla="*/ 1435781 w 3982955"/>
              <a:gd name="connsiteY4-34" fmla="*/ 2014342 h 4485190"/>
              <a:gd name="connsiteX5-35" fmla="*/ 3982955 w 3982955"/>
              <a:gd name="connsiteY5-36" fmla="*/ 0 h 448519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982955" h="4485190">
                <a:moveTo>
                  <a:pt x="3982955" y="0"/>
                </a:moveTo>
                <a:lnTo>
                  <a:pt x="3982955" y="4485190"/>
                </a:lnTo>
                <a:lnTo>
                  <a:pt x="0" y="4485190"/>
                </a:lnTo>
                <a:lnTo>
                  <a:pt x="49378" y="4374179"/>
                </a:lnTo>
                <a:cubicBezTo>
                  <a:pt x="880895" y="2685371"/>
                  <a:pt x="1098922" y="2460684"/>
                  <a:pt x="1435781" y="2014342"/>
                </a:cubicBezTo>
                <a:cubicBezTo>
                  <a:pt x="1761638" y="1617932"/>
                  <a:pt x="2171059" y="1001310"/>
                  <a:pt x="3982955" y="0"/>
                </a:cubicBezTo>
                <a:close/>
              </a:path>
            </a:pathLst>
          </a:custGeom>
          <a:solidFill>
            <a:srgbClr val="678B7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7" name="任意多边形: 形状 26"/>
          <p:cNvSpPr/>
          <p:nvPr/>
        </p:nvSpPr>
        <p:spPr>
          <a:xfrm>
            <a:off x="10365132" y="433311"/>
            <a:ext cx="1826868" cy="6424690"/>
          </a:xfrm>
          <a:custGeom>
            <a:avLst/>
            <a:gdLst>
              <a:gd name="connsiteX0" fmla="*/ 1826868 w 1826868"/>
              <a:gd name="connsiteY0" fmla="*/ 0 h 6424690"/>
              <a:gd name="connsiteX1" fmla="*/ 1826868 w 1826868"/>
              <a:gd name="connsiteY1" fmla="*/ 6424690 h 6424690"/>
              <a:gd name="connsiteX2" fmla="*/ 0 w 1826868"/>
              <a:gd name="connsiteY2" fmla="*/ 6424690 h 6424690"/>
              <a:gd name="connsiteX3" fmla="*/ 28779 w 1826868"/>
              <a:gd name="connsiteY3" fmla="*/ 6398021 h 6424690"/>
              <a:gd name="connsiteX4" fmla="*/ 1803506 w 1826868"/>
              <a:gd name="connsiteY4" fmla="*/ 19173 h 6424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6868" h="6424690">
                <a:moveTo>
                  <a:pt x="1826868" y="0"/>
                </a:moveTo>
                <a:lnTo>
                  <a:pt x="1826868" y="6424690"/>
                </a:lnTo>
                <a:lnTo>
                  <a:pt x="0" y="6424690"/>
                </a:lnTo>
                <a:lnTo>
                  <a:pt x="28779" y="6398021"/>
                </a:lnTo>
                <a:cubicBezTo>
                  <a:pt x="2630409" y="3909125"/>
                  <a:pt x="-1496466" y="2799422"/>
                  <a:pt x="1803506" y="19173"/>
                </a:cubicBezTo>
                <a:close/>
              </a:path>
            </a:pathLst>
          </a:custGeom>
          <a:solidFill>
            <a:srgbClr val="3E6C5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4" name="任意多边形: 形状 13"/>
          <p:cNvSpPr/>
          <p:nvPr/>
        </p:nvSpPr>
        <p:spPr>
          <a:xfrm>
            <a:off x="-11574" y="1"/>
            <a:ext cx="5846627" cy="3257099"/>
          </a:xfrm>
          <a:custGeom>
            <a:avLst/>
            <a:gdLst>
              <a:gd name="connsiteX0" fmla="*/ 11574 w 5846627"/>
              <a:gd name="connsiteY0" fmla="*/ 0 h 3257099"/>
              <a:gd name="connsiteX1" fmla="*/ 5846627 w 5846627"/>
              <a:gd name="connsiteY1" fmla="*/ 0 h 3257099"/>
              <a:gd name="connsiteX2" fmla="*/ 5755901 w 5846627"/>
              <a:gd name="connsiteY2" fmla="*/ 116982 h 3257099"/>
              <a:gd name="connsiteX3" fmla="*/ 2523280 w 5846627"/>
              <a:gd name="connsiteY3" fmla="*/ 810224 h 3257099"/>
              <a:gd name="connsiteX4" fmla="*/ 0 w 5846627"/>
              <a:gd name="connsiteY4" fmla="*/ 3206185 h 325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6627" h="3257099">
                <a:moveTo>
                  <a:pt x="11574" y="0"/>
                </a:moveTo>
                <a:lnTo>
                  <a:pt x="5846627" y="0"/>
                </a:lnTo>
                <a:lnTo>
                  <a:pt x="5755901" y="116982"/>
                </a:lnTo>
                <a:cubicBezTo>
                  <a:pt x="4362441" y="1826052"/>
                  <a:pt x="3214748" y="552326"/>
                  <a:pt x="2523280" y="810224"/>
                </a:cubicBezTo>
                <a:cubicBezTo>
                  <a:pt x="1794075" y="1099591"/>
                  <a:pt x="2257063" y="3646023"/>
                  <a:pt x="0" y="3206185"/>
                </a:cubicBezTo>
                <a:close/>
              </a:path>
            </a:pathLst>
          </a:custGeom>
          <a:gradFill>
            <a:gsLst>
              <a:gs pos="8000">
                <a:srgbClr val="4B7068"/>
              </a:gs>
              <a:gs pos="68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2" name="任意多边形: 形状 11"/>
          <p:cNvSpPr/>
          <p:nvPr/>
        </p:nvSpPr>
        <p:spPr>
          <a:xfrm>
            <a:off x="0" y="0"/>
            <a:ext cx="4998760" cy="2835796"/>
          </a:xfrm>
          <a:custGeom>
            <a:avLst/>
            <a:gdLst>
              <a:gd name="connsiteX0" fmla="*/ 0 w 4998760"/>
              <a:gd name="connsiteY0" fmla="*/ 0 h 2835796"/>
              <a:gd name="connsiteX1" fmla="*/ 4998760 w 4998760"/>
              <a:gd name="connsiteY1" fmla="*/ 0 h 2835796"/>
              <a:gd name="connsiteX2" fmla="*/ 4717430 w 4998760"/>
              <a:gd name="connsiteY2" fmla="*/ 48593 h 2835796"/>
              <a:gd name="connsiteX3" fmla="*/ 0 w 4998760"/>
              <a:gd name="connsiteY3" fmla="*/ 2835796 h 2835796"/>
            </a:gdLst>
            <a:ahLst/>
            <a:cxnLst>
              <a:cxn ang="0">
                <a:pos x="connsiteX0" y="connsiteY0"/>
              </a:cxn>
              <a:cxn ang="0">
                <a:pos x="connsiteX1" y="connsiteY1"/>
              </a:cxn>
              <a:cxn ang="0">
                <a:pos x="connsiteX2" y="connsiteY2"/>
              </a:cxn>
              <a:cxn ang="0">
                <a:pos x="connsiteX3" y="connsiteY3"/>
              </a:cxn>
            </a:cxnLst>
            <a:rect l="l" t="t" r="r" b="b"/>
            <a:pathLst>
              <a:path w="4998760" h="2835796">
                <a:moveTo>
                  <a:pt x="0" y="0"/>
                </a:moveTo>
                <a:lnTo>
                  <a:pt x="4998760" y="0"/>
                </a:lnTo>
                <a:lnTo>
                  <a:pt x="4717430" y="48593"/>
                </a:lnTo>
                <a:cubicBezTo>
                  <a:pt x="2766400" y="443730"/>
                  <a:pt x="649654" y="1612146"/>
                  <a:pt x="0" y="2835796"/>
                </a:cubicBezTo>
                <a:close/>
              </a:path>
            </a:pathLst>
          </a:custGeom>
          <a:solidFill>
            <a:srgbClr val="3E6C5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5" name="椭圆 14"/>
          <p:cNvSpPr/>
          <p:nvPr/>
        </p:nvSpPr>
        <p:spPr>
          <a:xfrm rot="21283918">
            <a:off x="4580676" y="2406620"/>
            <a:ext cx="3109715" cy="2262486"/>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solidFill>
            <a:srgbClr val="D5D9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4" name="图片 43"/>
          <p:cNvPicPr>
            <a:picLocks noChangeAspect="1"/>
          </p:cNvPicPr>
          <p:nvPr/>
        </p:nvPicPr>
        <p:blipFill>
          <a:blip r:embed="rId2"/>
          <a:srcRect l="14414" t="28783"/>
          <a:stretch>
            <a:fillRect/>
          </a:stretch>
        </p:blipFill>
        <p:spPr>
          <a:xfrm>
            <a:off x="0" y="0"/>
            <a:ext cx="7002885" cy="2110072"/>
          </a:xfrm>
          <a:custGeom>
            <a:avLst/>
            <a:gdLst>
              <a:gd name="connsiteX0" fmla="*/ 0 w 7002885"/>
              <a:gd name="connsiteY0" fmla="*/ 0 h 2110072"/>
              <a:gd name="connsiteX1" fmla="*/ 7002885 w 7002885"/>
              <a:gd name="connsiteY1" fmla="*/ 0 h 2110072"/>
              <a:gd name="connsiteX2" fmla="*/ 7002885 w 7002885"/>
              <a:gd name="connsiteY2" fmla="*/ 2110072 h 2110072"/>
              <a:gd name="connsiteX3" fmla="*/ 0 w 7002885"/>
              <a:gd name="connsiteY3" fmla="*/ 2110072 h 2110072"/>
            </a:gdLst>
            <a:ahLst/>
            <a:cxnLst>
              <a:cxn ang="0">
                <a:pos x="connsiteX0" y="connsiteY0"/>
              </a:cxn>
              <a:cxn ang="0">
                <a:pos x="connsiteX1" y="connsiteY1"/>
              </a:cxn>
              <a:cxn ang="0">
                <a:pos x="connsiteX2" y="connsiteY2"/>
              </a:cxn>
              <a:cxn ang="0">
                <a:pos x="connsiteX3" y="connsiteY3"/>
              </a:cxn>
            </a:cxnLst>
            <a:rect l="l" t="t" r="r" b="b"/>
            <a:pathLst>
              <a:path w="7002885" h="2110072">
                <a:moveTo>
                  <a:pt x="0" y="0"/>
                </a:moveTo>
                <a:lnTo>
                  <a:pt x="7002885" y="0"/>
                </a:lnTo>
                <a:lnTo>
                  <a:pt x="7002885" y="2110072"/>
                </a:lnTo>
                <a:lnTo>
                  <a:pt x="0" y="2110072"/>
                </a:lnTo>
                <a:close/>
              </a:path>
            </a:pathLst>
          </a:custGeom>
        </p:spPr>
      </p:pic>
      <p:sp>
        <p:nvSpPr>
          <p:cNvPr id="54" name="矩形 259"/>
          <p:cNvSpPr>
            <a:spLocks noChangeArrowheads="1"/>
          </p:cNvSpPr>
          <p:nvPr/>
        </p:nvSpPr>
        <p:spPr bwMode="auto">
          <a:xfrm>
            <a:off x="3820284" y="4933861"/>
            <a:ext cx="5553578" cy="104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2800" dirty="0">
                <a:solidFill>
                  <a:srgbClr val="4B7068"/>
                </a:solidFill>
                <a:latin typeface="+mn-lt"/>
                <a:ea typeface="+mn-ea"/>
                <a:cs typeface="+mn-ea"/>
                <a:sym typeface="+mn-lt"/>
              </a:rPr>
              <a:t>Presentation</a:t>
            </a:r>
            <a:r>
              <a:rPr lang="en-US" altLang="zh-CN" sz="2800" dirty="0">
                <a:solidFill>
                  <a:srgbClr val="4B7068"/>
                </a:solidFill>
                <a:cs typeface="+mn-ea"/>
                <a:sym typeface="+mn-lt"/>
              </a:rPr>
              <a:t> : </a:t>
            </a:r>
            <a:r>
              <a:rPr lang="en-US" altLang="zh-CN" sz="2800" dirty="0">
                <a:solidFill>
                  <a:srgbClr val="4B7068"/>
                </a:solidFill>
                <a:latin typeface="+mn-lt"/>
                <a:ea typeface="+mn-ea"/>
                <a:cs typeface="+mn-ea"/>
                <a:sym typeface="+mn-lt"/>
              </a:rPr>
              <a:t>You </a:t>
            </a:r>
            <a:r>
              <a:rPr lang="en-US" altLang="zh-CN" sz="2800" dirty="0" err="1">
                <a:solidFill>
                  <a:srgbClr val="4B7068"/>
                </a:solidFill>
                <a:latin typeface="+mn-lt"/>
                <a:ea typeface="+mn-ea"/>
                <a:cs typeface="+mn-ea"/>
                <a:sym typeface="+mn-lt"/>
              </a:rPr>
              <a:t>Sicheng</a:t>
            </a:r>
            <a:endParaRPr lang="en-US" altLang="zh-CN" sz="2800" dirty="0">
              <a:solidFill>
                <a:srgbClr val="4B7068"/>
              </a:solidFill>
              <a:latin typeface="+mn-lt"/>
              <a:ea typeface="+mn-ea"/>
              <a:cs typeface="+mn-ea"/>
              <a:sym typeface="+mn-lt"/>
            </a:endParaRPr>
          </a:p>
          <a:p>
            <a:pPr>
              <a:buNone/>
            </a:pPr>
            <a:r>
              <a:rPr lang="en-US" altLang="zh-CN" sz="2800" dirty="0">
                <a:solidFill>
                  <a:srgbClr val="4B7068"/>
                </a:solidFill>
                <a:latin typeface="+mn-lt"/>
                <a:ea typeface="+mn-ea"/>
                <a:cs typeface="+mn-ea"/>
                <a:sym typeface="+mn-lt"/>
              </a:rPr>
              <a:t>SSOID: 22406085</a:t>
            </a:r>
            <a:endParaRPr lang="zh-CN" altLang="en-US" sz="2800" dirty="0">
              <a:solidFill>
                <a:srgbClr val="4B7068"/>
              </a:solidFill>
              <a:latin typeface="+mn-lt"/>
              <a:ea typeface="+mn-ea"/>
              <a:cs typeface="+mn-ea"/>
              <a:sym typeface="+mn-lt"/>
            </a:endParaRPr>
          </a:p>
        </p:txBody>
      </p:sp>
      <p:sp>
        <p:nvSpPr>
          <p:cNvPr id="55" name="副标题 4"/>
          <p:cNvSpPr txBox="1"/>
          <p:nvPr/>
        </p:nvSpPr>
        <p:spPr>
          <a:xfrm>
            <a:off x="3820284" y="4116224"/>
            <a:ext cx="4551432" cy="558799"/>
          </a:xfrm>
          <a:prstGeom prst="roundRect">
            <a:avLst>
              <a:gd name="adj" fmla="val 50000"/>
            </a:avLst>
          </a:prstGeom>
        </p:spPr>
        <p:txBody>
          <a:bodyPr>
            <a:normAutofit fontScale="97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2000" dirty="0">
                <a:solidFill>
                  <a:srgbClr val="4B7068"/>
                </a:solidFill>
                <a:cs typeface="+mn-ea"/>
              </a:rPr>
              <a:t>MSC Practicum Report </a:t>
            </a:r>
            <a:endParaRPr lang="en-US" altLang="zh-CN" sz="2000" dirty="0">
              <a:solidFill>
                <a:srgbClr val="4B7068"/>
              </a:solidFill>
              <a:cs typeface="+mn-ea"/>
              <a:sym typeface="+mn-lt"/>
            </a:endParaRPr>
          </a:p>
        </p:txBody>
      </p:sp>
      <p:sp>
        <p:nvSpPr>
          <p:cNvPr id="57" name="文本框 56"/>
          <p:cNvSpPr txBox="1"/>
          <p:nvPr/>
        </p:nvSpPr>
        <p:spPr>
          <a:xfrm>
            <a:off x="2028489" y="2830147"/>
            <a:ext cx="8556202" cy="1815882"/>
          </a:xfrm>
          <a:prstGeom prst="rect">
            <a:avLst/>
          </a:prstGeom>
          <a:noFill/>
        </p:spPr>
        <p:txBody>
          <a:bodyPr wrap="square">
            <a:spAutoFit/>
          </a:bodyPr>
          <a:lstStyle>
            <a:defPPr>
              <a:defRPr lang="zh-CN"/>
            </a:defPPr>
            <a:lvl1pPr>
              <a:defRPr sz="4000">
                <a:solidFill>
                  <a:srgbClr val="4B7068"/>
                </a:solidFill>
                <a:latin typeface="思源宋体 CN Heavy" panose="02020900000000000000" pitchFamily="18" charset="-122"/>
                <a:ea typeface="思源宋体 CN Heavy" panose="02020900000000000000" pitchFamily="18" charset="-122"/>
                <a:cs typeface="+mn-ea"/>
              </a:defRPr>
            </a:lvl1pPr>
          </a:lstStyle>
          <a:p>
            <a:pPr algn="ctr"/>
            <a:r>
              <a:rPr lang="en-US" altLang="zh-CN" sz="3600" b="1" dirty="0"/>
              <a:t>Highlight Removal Based on Muti-frame Matching and Stitching</a:t>
            </a:r>
            <a:endParaRPr lang="zh-CN" altLang="zh-CN" sz="3600" b="1" dirty="0"/>
          </a:p>
          <a:p>
            <a:endParaRPr lang="zh-CN" altLang="en-US" dirty="0">
              <a:sym typeface="+mn-lt"/>
            </a:endParaRPr>
          </a:p>
        </p:txBody>
      </p:sp>
      <p:pic>
        <p:nvPicPr>
          <p:cNvPr id="125" name="图片 124"/>
          <p:cNvPicPr>
            <a:picLocks noChangeAspect="1"/>
          </p:cNvPicPr>
          <p:nvPr/>
        </p:nvPicPr>
        <p:blipFill>
          <a:blip r:embed="rId3"/>
          <a:stretch>
            <a:fillRect/>
          </a:stretch>
        </p:blipFill>
        <p:spPr>
          <a:xfrm flipH="1">
            <a:off x="441315" y="2835796"/>
            <a:ext cx="455994" cy="2813965"/>
          </a:xfrm>
          <a:prstGeom prst="rect">
            <a:avLst/>
          </a:prstGeom>
        </p:spPr>
      </p:pic>
      <p:pic>
        <p:nvPicPr>
          <p:cNvPr id="126" name="图片 125"/>
          <p:cNvPicPr>
            <a:picLocks noChangeAspect="1"/>
          </p:cNvPicPr>
          <p:nvPr/>
        </p:nvPicPr>
        <p:blipFill>
          <a:blip r:embed="rId3"/>
          <a:stretch>
            <a:fillRect/>
          </a:stretch>
        </p:blipFill>
        <p:spPr>
          <a:xfrm>
            <a:off x="11346981" y="3462035"/>
            <a:ext cx="368178" cy="2272053"/>
          </a:xfrm>
          <a:prstGeom prst="rect">
            <a:avLst/>
          </a:prstGeom>
        </p:spPr>
      </p:pic>
      <p:sp>
        <p:nvSpPr>
          <p:cNvPr id="127" name="加号 126"/>
          <p:cNvSpPr/>
          <p:nvPr/>
        </p:nvSpPr>
        <p:spPr>
          <a:xfrm>
            <a:off x="11154256" y="1417898"/>
            <a:ext cx="385450" cy="400110"/>
          </a:xfrm>
          <a:prstGeom prst="mathPlus">
            <a:avLst>
              <a:gd name="adj1" fmla="val 17515"/>
            </a:avLst>
          </a:prstGeom>
          <a:noFill/>
          <a:ln>
            <a:solidFill>
              <a:srgbClr val="C7B3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8" name="加号 127"/>
          <p:cNvSpPr/>
          <p:nvPr/>
        </p:nvSpPr>
        <p:spPr>
          <a:xfrm>
            <a:off x="9834771" y="5534033"/>
            <a:ext cx="385450" cy="400110"/>
          </a:xfrm>
          <a:prstGeom prst="mathPlus">
            <a:avLst>
              <a:gd name="adj1" fmla="val 17515"/>
            </a:avLst>
          </a:prstGeom>
          <a:noFill/>
          <a:ln>
            <a:solidFill>
              <a:srgbClr val="C7B3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9" name="加号 128"/>
          <p:cNvSpPr/>
          <p:nvPr/>
        </p:nvSpPr>
        <p:spPr>
          <a:xfrm>
            <a:off x="441315" y="731705"/>
            <a:ext cx="385450" cy="400110"/>
          </a:xfrm>
          <a:prstGeom prst="mathPlus">
            <a:avLst>
              <a:gd name="adj1" fmla="val 17515"/>
            </a:avLst>
          </a:prstGeom>
          <a:noFill/>
          <a:ln>
            <a:solidFill>
              <a:srgbClr val="C7B3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a:extLst>
              <a:ext uri="{FF2B5EF4-FFF2-40B4-BE49-F238E27FC236}">
                <a16:creationId xmlns:a16="http://schemas.microsoft.com/office/drawing/2014/main" id="{72B1E360-719E-97A7-2520-154181BAE9A3}"/>
              </a:ext>
            </a:extLst>
          </p:cNvPr>
          <p:cNvSpPr txBox="1"/>
          <p:nvPr/>
        </p:nvSpPr>
        <p:spPr>
          <a:xfrm>
            <a:off x="79385" y="6469907"/>
            <a:ext cx="1554105" cy="369332"/>
          </a:xfrm>
          <a:prstGeom prst="rect">
            <a:avLst/>
          </a:prstGeom>
          <a:noFill/>
        </p:spPr>
        <p:txBody>
          <a:bodyPr wrap="square">
            <a:spAutoFit/>
          </a:bodyPr>
          <a:lstStyle/>
          <a:p>
            <a:r>
              <a:rPr lang="en-US" altLang="zh-CN" dirty="0">
                <a:solidFill>
                  <a:srgbClr val="4B7068"/>
                </a:solidFill>
                <a:cs typeface="+mn-ea"/>
                <a:sym typeface="+mn-lt"/>
              </a:rPr>
              <a:t>May 18 2023</a:t>
            </a:r>
            <a:endParaRPr lang="zh-CN" altLang="en-US" dirty="0"/>
          </a:p>
        </p:txBody>
      </p:sp>
    </p:spTree>
    <p:extLst>
      <p:ext uri="{BB962C8B-B14F-4D97-AF65-F5344CB8AC3E}">
        <p14:creationId xmlns:p14="http://schemas.microsoft.com/office/powerpoint/2010/main" val="3444867166"/>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0-#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p:cTn id="17" dur="500" fill="hold"/>
                                        <p:tgtEl>
                                          <p:spTgt spid="54"/>
                                        </p:tgtEl>
                                        <p:attrNameLst>
                                          <p:attrName>ppt_w</p:attrName>
                                        </p:attrNameLst>
                                      </p:cBhvr>
                                      <p:tavLst>
                                        <p:tav tm="0">
                                          <p:val>
                                            <p:fltVal val="0"/>
                                          </p:val>
                                        </p:tav>
                                        <p:tav tm="100000">
                                          <p:val>
                                            <p:strVal val="#ppt_w"/>
                                          </p:val>
                                        </p:tav>
                                      </p:tavLst>
                                    </p:anim>
                                    <p:anim calcmode="lin" valueType="num">
                                      <p:cBhvr>
                                        <p:cTn id="18" dur="500" fill="hold"/>
                                        <p:tgtEl>
                                          <p:spTgt spid="54"/>
                                        </p:tgtEl>
                                        <p:attrNameLst>
                                          <p:attrName>ppt_h</p:attrName>
                                        </p:attrNameLst>
                                      </p:cBhvr>
                                      <p:tavLst>
                                        <p:tav tm="0">
                                          <p:val>
                                            <p:fltVal val="0"/>
                                          </p:val>
                                        </p:tav>
                                        <p:tav tm="100000">
                                          <p:val>
                                            <p:strVal val="#ppt_h"/>
                                          </p:val>
                                        </p:tav>
                                      </p:tavLst>
                                    </p:anim>
                                    <p:animEffect transition="in" filter="fade">
                                      <p:cBhvr>
                                        <p:cTn id="1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7F6"/>
        </a:solidFill>
        <a:effectLst/>
      </p:bgPr>
    </p:bg>
    <p:spTree>
      <p:nvGrpSpPr>
        <p:cNvPr id="1" name=""/>
        <p:cNvGrpSpPr/>
        <p:nvPr/>
      </p:nvGrpSpPr>
      <p:grpSpPr>
        <a:xfrm>
          <a:off x="0" y="0"/>
          <a:ext cx="0" cy="0"/>
          <a:chOff x="0" y="0"/>
          <a:chExt cx="0" cy="0"/>
        </a:xfrm>
      </p:grpSpPr>
      <p:sp>
        <p:nvSpPr>
          <p:cNvPr id="47" name="文本框 46"/>
          <p:cNvSpPr txBox="1"/>
          <p:nvPr/>
        </p:nvSpPr>
        <p:spPr>
          <a:xfrm>
            <a:off x="3619500" y="2936662"/>
            <a:ext cx="4952999" cy="923330"/>
          </a:xfrm>
          <a:prstGeom prst="rect">
            <a:avLst/>
          </a:prstGeom>
          <a:noFill/>
        </p:spPr>
        <p:txBody>
          <a:bodyPr wrap="square" rtlCol="0">
            <a:spAutoFit/>
          </a:bodyPr>
          <a:lstStyle/>
          <a:p>
            <a:pPr algn="dist"/>
            <a:r>
              <a:rPr kumimoji="1" lang="en-US" altLang="zh-CN" sz="54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Background</a:t>
            </a:r>
            <a:endParaRPr kumimoji="1" lang="zh-CN" altLang="en-US" sz="54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48" name="文本框 47"/>
          <p:cNvSpPr txBox="1"/>
          <p:nvPr/>
        </p:nvSpPr>
        <p:spPr>
          <a:xfrm>
            <a:off x="3044492" y="2181002"/>
            <a:ext cx="5987852" cy="707886"/>
          </a:xfrm>
          <a:prstGeom prst="rect">
            <a:avLst/>
          </a:prstGeom>
          <a:noFill/>
        </p:spPr>
        <p:txBody>
          <a:bodyPr wrap="square">
            <a:spAutoFit/>
          </a:bodyPr>
          <a:lstStyle/>
          <a:p>
            <a:pPr algn="ctr"/>
            <a:r>
              <a:rPr kumimoji="1" lang="en-US" altLang="zh-CN" sz="4000" spc="300" dirty="0">
                <a:solidFill>
                  <a:srgbClr val="3E6C58"/>
                </a:solidFill>
                <a:latin typeface="思源宋体 CN Heavy" panose="02020900000000000000" pitchFamily="18" charset="-122"/>
                <a:ea typeface="思源宋体 CN Heavy" panose="02020900000000000000" pitchFamily="18" charset="-122"/>
                <a:cs typeface="+mn-ea"/>
                <a:sym typeface="+mn-lt"/>
              </a:rPr>
              <a:t>PART 01</a:t>
            </a:r>
            <a:endParaRPr lang="zh-CN" altLang="en-US" sz="4000" spc="300" dirty="0">
              <a:solidFill>
                <a:srgbClr val="3E6C58"/>
              </a:solidFill>
              <a:latin typeface="思源宋体 CN Heavy" panose="02020900000000000000" pitchFamily="18" charset="-122"/>
              <a:ea typeface="思源宋体 CN Heavy" panose="02020900000000000000" pitchFamily="18" charset="-122"/>
              <a:cs typeface="+mn-ea"/>
              <a:sym typeface="+mn-lt"/>
            </a:endParaRPr>
          </a:p>
        </p:txBody>
      </p:sp>
      <p:sp>
        <p:nvSpPr>
          <p:cNvPr id="20" name="任意多边形: 形状 19"/>
          <p:cNvSpPr/>
          <p:nvPr/>
        </p:nvSpPr>
        <p:spPr bwMode="auto">
          <a:xfrm>
            <a:off x="-13339" y="0"/>
            <a:ext cx="2316702" cy="6858000"/>
          </a:xfrm>
          <a:custGeom>
            <a:avLst/>
            <a:gdLst>
              <a:gd name="connsiteX0" fmla="*/ 0 w 2615309"/>
              <a:gd name="connsiteY0" fmla="*/ 5432774 h 6858000"/>
              <a:gd name="connsiteX1" fmla="*/ 22749 w 2615309"/>
              <a:gd name="connsiteY1" fmla="*/ 5494041 h 6858000"/>
              <a:gd name="connsiteX2" fmla="*/ 975207 w 2615309"/>
              <a:gd name="connsiteY2" fmla="*/ 6858000 h 6858000"/>
              <a:gd name="connsiteX3" fmla="*/ 807147 w 2615309"/>
              <a:gd name="connsiteY3" fmla="*/ 6858000 h 6858000"/>
              <a:gd name="connsiteX4" fmla="*/ 147168 w 2615309"/>
              <a:gd name="connsiteY4" fmla="*/ 6858000 h 6858000"/>
              <a:gd name="connsiteX5" fmla="*/ 0 w 2615309"/>
              <a:gd name="connsiteY5" fmla="*/ 6858000 h 6858000"/>
              <a:gd name="connsiteX6" fmla="*/ 0 w 2615309"/>
              <a:gd name="connsiteY6" fmla="*/ 0 h 6858000"/>
              <a:gd name="connsiteX7" fmla="*/ 29506 w 2615309"/>
              <a:gd name="connsiteY7" fmla="*/ 0 h 6858000"/>
              <a:gd name="connsiteX8" fmla="*/ 1431370 w 2615309"/>
              <a:gd name="connsiteY8" fmla="*/ 0 h 6858000"/>
              <a:gd name="connsiteX9" fmla="*/ 2319687 w 2615309"/>
              <a:gd name="connsiteY9" fmla="*/ 0 h 6858000"/>
              <a:gd name="connsiteX10" fmla="*/ 2325689 w 2615309"/>
              <a:gd name="connsiteY10" fmla="*/ 2232212 h 6858000"/>
              <a:gd name="connsiteX11" fmla="*/ 35541 w 2615309"/>
              <a:gd name="connsiteY11" fmla="*/ 4540257 h 6858000"/>
              <a:gd name="connsiteX12" fmla="*/ 0 w 2615309"/>
              <a:gd name="connsiteY12" fmla="*/ 46385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15309" h="6858000">
                <a:moveTo>
                  <a:pt x="0" y="5432774"/>
                </a:moveTo>
                <a:lnTo>
                  <a:pt x="22749" y="5494041"/>
                </a:lnTo>
                <a:cubicBezTo>
                  <a:pt x="245079" y="6009207"/>
                  <a:pt x="764757" y="6455849"/>
                  <a:pt x="975207" y="6858000"/>
                </a:cubicBezTo>
                <a:cubicBezTo>
                  <a:pt x="975207" y="6858000"/>
                  <a:pt x="975207" y="6858000"/>
                  <a:pt x="807147" y="6858000"/>
                </a:cubicBezTo>
                <a:cubicBezTo>
                  <a:pt x="807147" y="6858000"/>
                  <a:pt x="807147" y="6858000"/>
                  <a:pt x="147168" y="6858000"/>
                </a:cubicBezTo>
                <a:lnTo>
                  <a:pt x="0" y="6858000"/>
                </a:lnTo>
                <a:close/>
                <a:moveTo>
                  <a:pt x="0" y="0"/>
                </a:moveTo>
                <a:lnTo>
                  <a:pt x="29506" y="0"/>
                </a:lnTo>
                <a:cubicBezTo>
                  <a:pt x="301185" y="0"/>
                  <a:pt x="735872" y="0"/>
                  <a:pt x="1431370" y="0"/>
                </a:cubicBezTo>
                <a:cubicBezTo>
                  <a:pt x="1431370" y="0"/>
                  <a:pt x="1431370" y="0"/>
                  <a:pt x="2319687" y="0"/>
                </a:cubicBezTo>
                <a:cubicBezTo>
                  <a:pt x="2721830" y="645459"/>
                  <a:pt x="2703824" y="1539688"/>
                  <a:pt x="2325689" y="2232212"/>
                </a:cubicBezTo>
                <a:cubicBezTo>
                  <a:pt x="1537908" y="3656760"/>
                  <a:pt x="454709" y="3580332"/>
                  <a:pt x="35541" y="4540257"/>
                </a:cubicBezTo>
                <a:lnTo>
                  <a:pt x="0" y="4638537"/>
                </a:lnTo>
                <a:close/>
              </a:path>
            </a:pathLst>
          </a:custGeom>
          <a:gradFill flip="none" rotWithShape="1">
            <a:gsLst>
              <a:gs pos="0">
                <a:srgbClr val="4B7068"/>
              </a:gs>
              <a:gs pos="100000">
                <a:srgbClr val="678B76"/>
              </a:gs>
            </a:gsLst>
            <a:lin ang="0" scaled="1"/>
            <a:tileRect/>
          </a:gradFill>
          <a:ln>
            <a:noFill/>
          </a:ln>
        </p:spPr>
        <p:txBody>
          <a:bodyPr vert="horz" wrap="square" lIns="91440" tIns="45720" rIns="91440" bIns="45720" numCol="1" anchor="t" anchorCtr="0" compatLnSpc="1">
            <a:noAutofit/>
          </a:bodyPr>
          <a:lstStyle/>
          <a:p>
            <a:endParaRPr lang="zh-CN" altLang="en-US">
              <a:cs typeface="+mn-ea"/>
              <a:sym typeface="+mn-lt"/>
            </a:endParaRPr>
          </a:p>
        </p:txBody>
      </p:sp>
      <p:grpSp>
        <p:nvGrpSpPr>
          <p:cNvPr id="51" name="组合 50"/>
          <p:cNvGrpSpPr/>
          <p:nvPr/>
        </p:nvGrpSpPr>
        <p:grpSpPr>
          <a:xfrm>
            <a:off x="8865366" y="0"/>
            <a:ext cx="3326634" cy="1413206"/>
            <a:chOff x="8859709" y="-6952"/>
            <a:chExt cx="3326634" cy="1413206"/>
          </a:xfrm>
        </p:grpSpPr>
        <p:sp>
          <p:nvSpPr>
            <p:cNvPr id="56" name="Freeform 6"/>
            <p:cNvSpPr/>
            <p:nvPr/>
          </p:nvSpPr>
          <p:spPr bwMode="auto">
            <a:xfrm>
              <a:off x="9479209" y="-6952"/>
              <a:ext cx="2707134" cy="1413206"/>
            </a:xfrm>
            <a:custGeom>
              <a:avLst/>
              <a:gdLst>
                <a:gd name="T0" fmla="*/ 403 w 403"/>
                <a:gd name="T1" fmla="*/ 205 h 210"/>
                <a:gd name="T2" fmla="*/ 403 w 403"/>
                <a:gd name="T3" fmla="*/ 0 h 210"/>
                <a:gd name="T4" fmla="*/ 0 w 403"/>
                <a:gd name="T5" fmla="*/ 0 h 210"/>
                <a:gd name="T6" fmla="*/ 403 w 403"/>
                <a:gd name="T7" fmla="*/ 205 h 210"/>
              </a:gdLst>
              <a:ahLst/>
              <a:cxnLst>
                <a:cxn ang="0">
                  <a:pos x="T0" y="T1"/>
                </a:cxn>
                <a:cxn ang="0">
                  <a:pos x="T2" y="T3"/>
                </a:cxn>
                <a:cxn ang="0">
                  <a:pos x="T4" y="T5"/>
                </a:cxn>
                <a:cxn ang="0">
                  <a:pos x="T6" y="T7"/>
                </a:cxn>
              </a:cxnLst>
              <a:rect l="0" t="0" r="r" b="b"/>
              <a:pathLst>
                <a:path w="403" h="210">
                  <a:moveTo>
                    <a:pt x="403" y="205"/>
                  </a:moveTo>
                  <a:cubicBezTo>
                    <a:pt x="403" y="0"/>
                    <a:pt x="403" y="0"/>
                    <a:pt x="403" y="0"/>
                  </a:cubicBezTo>
                  <a:cubicBezTo>
                    <a:pt x="0" y="0"/>
                    <a:pt x="0" y="0"/>
                    <a:pt x="0" y="0"/>
                  </a:cubicBezTo>
                  <a:cubicBezTo>
                    <a:pt x="99" y="133"/>
                    <a:pt x="283" y="210"/>
                    <a:pt x="403" y="205"/>
                  </a:cubicBezTo>
                  <a:close/>
                </a:path>
              </a:pathLst>
            </a:custGeom>
            <a:gradFill>
              <a:gsLst>
                <a:gs pos="0">
                  <a:srgbClr val="4B7068"/>
                </a:gs>
                <a:gs pos="100000">
                  <a:srgbClr val="678B76"/>
                </a:gs>
              </a:gsLst>
              <a:lin ang="0" scaled="1"/>
            </a:gra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8"/>
            <p:cNvSpPr/>
            <p:nvPr/>
          </p:nvSpPr>
          <p:spPr bwMode="auto">
            <a:xfrm>
              <a:off x="8859709" y="-6952"/>
              <a:ext cx="3326634" cy="708019"/>
            </a:xfrm>
            <a:custGeom>
              <a:avLst/>
              <a:gdLst>
                <a:gd name="T0" fmla="*/ 0 w 495"/>
                <a:gd name="T1" fmla="*/ 0 h 105"/>
                <a:gd name="T2" fmla="*/ 141 w 495"/>
                <a:gd name="T3" fmla="*/ 88 h 105"/>
                <a:gd name="T4" fmla="*/ 471 w 495"/>
                <a:gd name="T5" fmla="*/ 63 h 105"/>
                <a:gd name="T6" fmla="*/ 495 w 495"/>
                <a:gd name="T7" fmla="*/ 79 h 105"/>
              </a:gdLst>
              <a:ahLst/>
              <a:cxnLst>
                <a:cxn ang="0">
                  <a:pos x="T0" y="T1"/>
                </a:cxn>
                <a:cxn ang="0">
                  <a:pos x="T2" y="T3"/>
                </a:cxn>
                <a:cxn ang="0">
                  <a:pos x="T4" y="T5"/>
                </a:cxn>
                <a:cxn ang="0">
                  <a:pos x="T6" y="T7"/>
                </a:cxn>
              </a:cxnLst>
              <a:rect l="0" t="0" r="r" b="b"/>
              <a:pathLst>
                <a:path w="495" h="105">
                  <a:moveTo>
                    <a:pt x="0" y="0"/>
                  </a:moveTo>
                  <a:cubicBezTo>
                    <a:pt x="44" y="61"/>
                    <a:pt x="98" y="81"/>
                    <a:pt x="141" y="88"/>
                  </a:cubicBezTo>
                  <a:cubicBezTo>
                    <a:pt x="260" y="105"/>
                    <a:pt x="397" y="34"/>
                    <a:pt x="471" y="63"/>
                  </a:cubicBezTo>
                  <a:cubicBezTo>
                    <a:pt x="484" y="68"/>
                    <a:pt x="491" y="75"/>
                    <a:pt x="495" y="79"/>
                  </a:cubicBezTo>
                </a:path>
              </a:pathLst>
            </a:custGeom>
            <a:noFill/>
            <a:ln w="28575" cap="flat">
              <a:solidFill>
                <a:srgbClr val="A88A5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grpSp>
      <p:sp>
        <p:nvSpPr>
          <p:cNvPr id="18" name="任意多边形: 形状 17"/>
          <p:cNvSpPr/>
          <p:nvPr/>
        </p:nvSpPr>
        <p:spPr bwMode="auto">
          <a:xfrm>
            <a:off x="8297034" y="5472245"/>
            <a:ext cx="3905515" cy="1385755"/>
          </a:xfrm>
          <a:custGeom>
            <a:avLst/>
            <a:gdLst>
              <a:gd name="connsiteX0" fmla="*/ 1279381 w 3905515"/>
              <a:gd name="connsiteY0" fmla="*/ 4 h 1385755"/>
              <a:gd name="connsiteX1" fmla="*/ 3828782 w 3905515"/>
              <a:gd name="connsiteY1" fmla="*/ 547657 h 1385755"/>
              <a:gd name="connsiteX2" fmla="*/ 3905515 w 3905515"/>
              <a:gd name="connsiteY2" fmla="*/ 539189 h 1385755"/>
              <a:gd name="connsiteX3" fmla="*/ 3905515 w 3905515"/>
              <a:gd name="connsiteY3" fmla="*/ 1385755 h 1385755"/>
              <a:gd name="connsiteX4" fmla="*/ 3834045 w 3905515"/>
              <a:gd name="connsiteY4" fmla="*/ 1385755 h 1385755"/>
              <a:gd name="connsiteX5" fmla="*/ 0 w 3905515"/>
              <a:gd name="connsiteY5" fmla="*/ 1385755 h 1385755"/>
              <a:gd name="connsiteX6" fmla="*/ 692211 w 3905515"/>
              <a:gd name="connsiteY6" fmla="*/ 160410 h 1385755"/>
              <a:gd name="connsiteX7" fmla="*/ 1279381 w 3905515"/>
              <a:gd name="connsiteY7" fmla="*/ 4 h 138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5515" h="1385755">
                <a:moveTo>
                  <a:pt x="1279381" y="4"/>
                </a:moveTo>
                <a:cubicBezTo>
                  <a:pt x="2018798" y="-1749"/>
                  <a:pt x="2844576" y="595752"/>
                  <a:pt x="3828782" y="547657"/>
                </a:cubicBezTo>
                <a:lnTo>
                  <a:pt x="3905515" y="539189"/>
                </a:lnTo>
                <a:lnTo>
                  <a:pt x="3905515" y="1385755"/>
                </a:lnTo>
                <a:lnTo>
                  <a:pt x="3834045" y="1385755"/>
                </a:lnTo>
                <a:cubicBezTo>
                  <a:pt x="3286325" y="1385755"/>
                  <a:pt x="2190883" y="1385755"/>
                  <a:pt x="0" y="1385755"/>
                </a:cubicBezTo>
                <a:cubicBezTo>
                  <a:pt x="100808" y="914469"/>
                  <a:pt x="241938" y="429717"/>
                  <a:pt x="692211" y="160410"/>
                </a:cubicBezTo>
                <a:cubicBezTo>
                  <a:pt x="882485" y="45534"/>
                  <a:pt x="1077721" y="483"/>
                  <a:pt x="1279381" y="4"/>
                </a:cubicBezTo>
                <a:close/>
              </a:path>
            </a:pathLst>
          </a:custGeom>
          <a:gradFill>
            <a:gsLst>
              <a:gs pos="0">
                <a:srgbClr val="4B7068"/>
              </a:gs>
              <a:gs pos="100000">
                <a:srgbClr val="678B76"/>
              </a:gs>
            </a:gsLst>
            <a:lin ang="0" scaled="1"/>
          </a:gra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55" name="Freeform 9"/>
          <p:cNvSpPr/>
          <p:nvPr/>
        </p:nvSpPr>
        <p:spPr bwMode="auto">
          <a:xfrm>
            <a:off x="7706857" y="4920857"/>
            <a:ext cx="4950348" cy="1937139"/>
          </a:xfrm>
          <a:custGeom>
            <a:avLst/>
            <a:gdLst>
              <a:gd name="T0" fmla="*/ 0 w 737"/>
              <a:gd name="T1" fmla="*/ 288 h 288"/>
              <a:gd name="T2" fmla="*/ 119 w 737"/>
              <a:gd name="T3" fmla="*/ 74 h 288"/>
              <a:gd name="T4" fmla="*/ 352 w 737"/>
              <a:gd name="T5" fmla="*/ 27 h 288"/>
              <a:gd name="T6" fmla="*/ 543 w 737"/>
              <a:gd name="T7" fmla="*/ 114 h 288"/>
              <a:gd name="T8" fmla="*/ 737 w 737"/>
              <a:gd name="T9" fmla="*/ 53 h 288"/>
            </a:gdLst>
            <a:ahLst/>
            <a:cxnLst>
              <a:cxn ang="0">
                <a:pos x="T0" y="T1"/>
              </a:cxn>
              <a:cxn ang="0">
                <a:pos x="T2" y="T3"/>
              </a:cxn>
              <a:cxn ang="0">
                <a:pos x="T4" y="T5"/>
              </a:cxn>
              <a:cxn ang="0">
                <a:pos x="T6" y="T7"/>
              </a:cxn>
              <a:cxn ang="0">
                <a:pos x="T8" y="T9"/>
              </a:cxn>
            </a:cxnLst>
            <a:rect l="0" t="0" r="r" b="b"/>
            <a:pathLst>
              <a:path w="737" h="288">
                <a:moveTo>
                  <a:pt x="0" y="288"/>
                </a:moveTo>
                <a:cubicBezTo>
                  <a:pt x="2" y="267"/>
                  <a:pt x="18" y="149"/>
                  <a:pt x="119" y="74"/>
                </a:cubicBezTo>
                <a:cubicBezTo>
                  <a:pt x="220" y="0"/>
                  <a:pt x="334" y="23"/>
                  <a:pt x="352" y="27"/>
                </a:cubicBezTo>
                <a:cubicBezTo>
                  <a:pt x="445" y="47"/>
                  <a:pt x="461" y="102"/>
                  <a:pt x="543" y="114"/>
                </a:cubicBezTo>
                <a:cubicBezTo>
                  <a:pt x="620" y="125"/>
                  <a:pt x="690" y="87"/>
                  <a:pt x="737" y="53"/>
                </a:cubicBezTo>
              </a:path>
            </a:pathLst>
          </a:custGeom>
          <a:noFill/>
          <a:ln w="28575" cap="flat">
            <a:solidFill>
              <a:srgbClr val="A88A5C"/>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3" name="Freeform 10"/>
          <p:cNvSpPr/>
          <p:nvPr/>
        </p:nvSpPr>
        <p:spPr bwMode="auto">
          <a:xfrm>
            <a:off x="-292021" y="-6952"/>
            <a:ext cx="1852805" cy="6864950"/>
          </a:xfrm>
          <a:custGeom>
            <a:avLst/>
            <a:gdLst>
              <a:gd name="T0" fmla="*/ 33 w 451"/>
              <a:gd name="T1" fmla="*/ 1020 h 1020"/>
              <a:gd name="T2" fmla="*/ 49 w 451"/>
              <a:gd name="T3" fmla="*/ 799 h 1020"/>
              <a:gd name="T4" fmla="*/ 364 w 451"/>
              <a:gd name="T5" fmla="*/ 597 h 1020"/>
              <a:gd name="T6" fmla="*/ 404 w 451"/>
              <a:gd name="T7" fmla="*/ 315 h 1020"/>
              <a:gd name="T8" fmla="*/ 208 w 451"/>
              <a:gd name="T9" fmla="*/ 92 h 1020"/>
              <a:gd name="T10" fmla="*/ 236 w 451"/>
              <a:gd name="T11" fmla="*/ 0 h 1020"/>
            </a:gdLst>
            <a:ahLst/>
            <a:cxnLst>
              <a:cxn ang="0">
                <a:pos x="T0" y="T1"/>
              </a:cxn>
              <a:cxn ang="0">
                <a:pos x="T2" y="T3"/>
              </a:cxn>
              <a:cxn ang="0">
                <a:pos x="T4" y="T5"/>
              </a:cxn>
              <a:cxn ang="0">
                <a:pos x="T6" y="T7"/>
              </a:cxn>
              <a:cxn ang="0">
                <a:pos x="T8" y="T9"/>
              </a:cxn>
              <a:cxn ang="0">
                <a:pos x="T10" y="T11"/>
              </a:cxn>
            </a:cxnLst>
            <a:rect l="0" t="0" r="r" b="b"/>
            <a:pathLst>
              <a:path w="451" h="1020">
                <a:moveTo>
                  <a:pt x="33" y="1020"/>
                </a:moveTo>
                <a:cubicBezTo>
                  <a:pt x="14" y="958"/>
                  <a:pt x="0" y="872"/>
                  <a:pt x="49" y="799"/>
                </a:cubicBezTo>
                <a:cubicBezTo>
                  <a:pt x="123" y="688"/>
                  <a:pt x="270" y="716"/>
                  <a:pt x="364" y="597"/>
                </a:cubicBezTo>
                <a:cubicBezTo>
                  <a:pt x="422" y="524"/>
                  <a:pt x="451" y="406"/>
                  <a:pt x="404" y="315"/>
                </a:cubicBezTo>
                <a:cubicBezTo>
                  <a:pt x="350" y="210"/>
                  <a:pt x="217" y="190"/>
                  <a:pt x="208" y="92"/>
                </a:cubicBezTo>
                <a:cubicBezTo>
                  <a:pt x="205" y="54"/>
                  <a:pt x="221" y="21"/>
                  <a:pt x="236" y="0"/>
                </a:cubicBezTo>
              </a:path>
            </a:pathLst>
          </a:custGeom>
          <a:noFill/>
          <a:ln w="28575" cap="flat">
            <a:solidFill>
              <a:srgbClr val="A88A5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pic>
        <p:nvPicPr>
          <p:cNvPr id="14" name="图片 13"/>
          <p:cNvPicPr>
            <a:picLocks noChangeAspect="1"/>
          </p:cNvPicPr>
          <p:nvPr/>
        </p:nvPicPr>
        <p:blipFill>
          <a:blip r:embed="rId3"/>
          <a:stretch>
            <a:fillRect/>
          </a:stretch>
        </p:blipFill>
        <p:spPr>
          <a:xfrm flipH="1">
            <a:off x="441315" y="2835796"/>
            <a:ext cx="455994" cy="2813965"/>
          </a:xfrm>
          <a:prstGeom prst="rect">
            <a:avLst/>
          </a:prstGeom>
        </p:spPr>
      </p:pic>
      <p:pic>
        <p:nvPicPr>
          <p:cNvPr id="15" name="图片 14"/>
          <p:cNvPicPr>
            <a:picLocks noChangeAspect="1"/>
          </p:cNvPicPr>
          <p:nvPr/>
        </p:nvPicPr>
        <p:blipFill>
          <a:blip r:embed="rId3"/>
          <a:stretch>
            <a:fillRect/>
          </a:stretch>
        </p:blipFill>
        <p:spPr>
          <a:xfrm>
            <a:off x="11508906" y="354009"/>
            <a:ext cx="368178" cy="22720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9256" y="4779797"/>
            <a:ext cx="1087157" cy="307777"/>
          </a:xfrm>
          <a:prstGeom prst="rect">
            <a:avLst/>
          </a:prstGeom>
          <a:noFill/>
        </p:spPr>
        <p:txBody>
          <a:bodyPr wrap="none" rtlCol="0">
            <a:spAutoFit/>
          </a:bodyPr>
          <a:lstStyle/>
          <a:p>
            <a:r>
              <a:rPr kumimoji="1" lang="zh-CN" altLang="en-US" sz="1400">
                <a:solidFill>
                  <a:schemeClr val="bg1"/>
                </a:solidFill>
                <a:cs typeface="+mn-ea"/>
                <a:sym typeface="+mn-lt"/>
              </a:rPr>
              <a:t>流程说明</a:t>
            </a:r>
            <a:r>
              <a:rPr kumimoji="1" lang="en-US" altLang="zh-CN" sz="1400">
                <a:solidFill>
                  <a:schemeClr val="bg1"/>
                </a:solidFill>
                <a:cs typeface="+mn-ea"/>
                <a:sym typeface="+mn-lt"/>
              </a:rPr>
              <a:t>-1</a:t>
            </a:r>
            <a:endParaRPr kumimoji="1" lang="zh-CN" altLang="en-US" sz="1400">
              <a:solidFill>
                <a:schemeClr val="bg1"/>
              </a:solidFill>
              <a:cs typeface="+mn-ea"/>
              <a:sym typeface="+mn-lt"/>
            </a:endParaRPr>
          </a:p>
        </p:txBody>
      </p:sp>
      <p:sp>
        <p:nvSpPr>
          <p:cNvPr id="8" name="文本框 7"/>
          <p:cNvSpPr txBox="1"/>
          <p:nvPr/>
        </p:nvSpPr>
        <p:spPr>
          <a:xfrm>
            <a:off x="2370856" y="4779797"/>
            <a:ext cx="869149" cy="307777"/>
          </a:xfrm>
          <a:prstGeom prst="rect">
            <a:avLst/>
          </a:prstGeom>
          <a:noFill/>
        </p:spPr>
        <p:txBody>
          <a:bodyPr wrap="none" rtlCol="0">
            <a:spAutoFit/>
          </a:bodyPr>
          <a:lstStyle/>
          <a:p>
            <a:r>
              <a:rPr kumimoji="1" lang="zh-CN" altLang="en-US" sz="1400" dirty="0">
                <a:solidFill>
                  <a:schemeClr val="bg1"/>
                </a:solidFill>
                <a:cs typeface="+mn-ea"/>
                <a:sym typeface="+mn-lt"/>
              </a:rPr>
              <a:t>流程明</a:t>
            </a:r>
            <a:r>
              <a:rPr kumimoji="1" lang="en-US" altLang="zh-CN" sz="1400" dirty="0">
                <a:solidFill>
                  <a:schemeClr val="bg1"/>
                </a:solidFill>
                <a:cs typeface="+mn-ea"/>
                <a:sym typeface="+mn-lt"/>
              </a:rPr>
              <a:t>-2</a:t>
            </a:r>
            <a:endParaRPr kumimoji="1" lang="zh-CN" altLang="en-US" sz="1400" dirty="0">
              <a:solidFill>
                <a:schemeClr val="bg1"/>
              </a:solidFill>
              <a:cs typeface="+mn-ea"/>
              <a:sym typeface="+mn-lt"/>
            </a:endParaRPr>
          </a:p>
        </p:txBody>
      </p:sp>
      <p:sp>
        <p:nvSpPr>
          <p:cNvPr id="10" name="文本框 9"/>
          <p:cNvSpPr txBox="1"/>
          <p:nvPr/>
        </p:nvSpPr>
        <p:spPr>
          <a:xfrm>
            <a:off x="37424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-3</a:t>
            </a:r>
            <a:endParaRPr kumimoji="1" lang="zh-CN" altLang="en-US" sz="1400" dirty="0">
              <a:solidFill>
                <a:schemeClr val="bg1"/>
              </a:solidFill>
              <a:cs typeface="+mn-ea"/>
              <a:sym typeface="+mn-lt"/>
            </a:endParaRPr>
          </a:p>
        </p:txBody>
      </p:sp>
      <p:sp>
        <p:nvSpPr>
          <p:cNvPr id="12" name="文本框 11"/>
          <p:cNvSpPr txBox="1"/>
          <p:nvPr/>
        </p:nvSpPr>
        <p:spPr>
          <a:xfrm>
            <a:off x="5114056" y="4779797"/>
            <a:ext cx="1087157" cy="307777"/>
          </a:xfrm>
          <a:prstGeom prst="rect">
            <a:avLst/>
          </a:prstGeom>
          <a:noFill/>
        </p:spPr>
        <p:txBody>
          <a:bodyPr wrap="none" rtlCol="0">
            <a:spAutoFit/>
          </a:bodyPr>
          <a:lstStyle/>
          <a:p>
            <a:r>
              <a:rPr kumimoji="1" lang="zh-CN" altLang="en-US" sz="1400">
                <a:solidFill>
                  <a:schemeClr val="bg1"/>
                </a:solidFill>
                <a:cs typeface="+mn-ea"/>
                <a:sym typeface="+mn-lt"/>
              </a:rPr>
              <a:t>流程说明</a:t>
            </a:r>
            <a:r>
              <a:rPr kumimoji="1" lang="en-US" altLang="zh-CN" sz="1400">
                <a:solidFill>
                  <a:schemeClr val="bg1"/>
                </a:solidFill>
                <a:cs typeface="+mn-ea"/>
                <a:sym typeface="+mn-lt"/>
              </a:rPr>
              <a:t>-4</a:t>
            </a:r>
            <a:endParaRPr kumimoji="1" lang="zh-CN" altLang="en-US" sz="1400">
              <a:solidFill>
                <a:schemeClr val="bg1"/>
              </a:solidFill>
              <a:cs typeface="+mn-ea"/>
              <a:sym typeface="+mn-lt"/>
            </a:endParaRPr>
          </a:p>
        </p:txBody>
      </p:sp>
      <p:sp>
        <p:nvSpPr>
          <p:cNvPr id="17" name="文本框 16"/>
          <p:cNvSpPr txBox="1"/>
          <p:nvPr/>
        </p:nvSpPr>
        <p:spPr bwMode="auto">
          <a:xfrm>
            <a:off x="1953478" y="4779797"/>
            <a:ext cx="8495470" cy="1429622"/>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sz="2000" b="1" dirty="0"/>
              <a:t>Highlight may cause by mirror reflection or gathering of light.</a:t>
            </a:r>
          </a:p>
          <a:p>
            <a:pPr>
              <a:lnSpc>
                <a:spcPct val="150000"/>
              </a:lnSpc>
              <a:defRPr/>
            </a:pPr>
            <a:r>
              <a:rPr lang="en-US" altLang="zh-CN" sz="2000" b="1" dirty="0"/>
              <a:t>Highlight can cover up some detail of images which may make images lose important components. </a:t>
            </a:r>
          </a:p>
        </p:txBody>
      </p:sp>
      <p:grpSp>
        <p:nvGrpSpPr>
          <p:cNvPr id="18" name="组合 17"/>
          <p:cNvGrpSpPr/>
          <p:nvPr/>
        </p:nvGrpSpPr>
        <p:grpSpPr>
          <a:xfrm>
            <a:off x="409834" y="224524"/>
            <a:ext cx="3653488" cy="492443"/>
            <a:chOff x="198870" y="91385"/>
            <a:chExt cx="3653488" cy="492443"/>
          </a:xfrm>
        </p:grpSpPr>
        <p:sp>
          <p:nvSpPr>
            <p:cNvPr id="19" name="椭圆 14"/>
            <p:cNvSpPr/>
            <p:nvPr/>
          </p:nvSpPr>
          <p:spPr>
            <a:xfrm rot="21283918">
              <a:off x="198870" y="204059"/>
              <a:ext cx="386147" cy="297873"/>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597877" y="91385"/>
              <a:ext cx="3254481" cy="492443"/>
            </a:xfrm>
            <a:prstGeom prst="rect">
              <a:avLst/>
            </a:prstGeom>
            <a:noFill/>
          </p:spPr>
          <p:txBody>
            <a:bodyPr wrap="none" rtlCol="0">
              <a:spAutoFit/>
            </a:bodyPr>
            <a:lstStyle/>
            <a:p>
              <a:r>
                <a:rPr lang="en-US" altLang="zh-CN"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Highlight</a:t>
              </a:r>
              <a:r>
                <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 </a:t>
              </a:r>
              <a:r>
                <a:rPr lang="en-US" altLang="zh-CN"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in</a:t>
              </a:r>
              <a:r>
                <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 </a:t>
              </a:r>
              <a:r>
                <a:rPr lang="en-US" altLang="zh-CN"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Nature</a:t>
              </a:r>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pic>
        <p:nvPicPr>
          <p:cNvPr id="3" name="图片 2">
            <a:extLst>
              <a:ext uri="{FF2B5EF4-FFF2-40B4-BE49-F238E27FC236}">
                <a16:creationId xmlns:a16="http://schemas.microsoft.com/office/drawing/2014/main" id="{FBCEB1C2-6B8F-BA4D-D04B-6DBB88F3B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674" y="1197834"/>
            <a:ext cx="2416782" cy="3254236"/>
          </a:xfrm>
          <a:prstGeom prst="rect">
            <a:avLst/>
          </a:prstGeom>
        </p:spPr>
      </p:pic>
      <p:pic>
        <p:nvPicPr>
          <p:cNvPr id="5" name="图片 4">
            <a:extLst>
              <a:ext uri="{FF2B5EF4-FFF2-40B4-BE49-F238E27FC236}">
                <a16:creationId xmlns:a16="http://schemas.microsoft.com/office/drawing/2014/main" id="{7E4F32C3-8473-DF78-45DF-CC11E7DF3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2456" y="1197834"/>
            <a:ext cx="3865707" cy="3254236"/>
          </a:xfrm>
          <a:prstGeom prst="rect">
            <a:avLst/>
          </a:prstGeom>
        </p:spPr>
      </p:pic>
      <p:pic>
        <p:nvPicPr>
          <p:cNvPr id="9" name="图片 8">
            <a:extLst>
              <a:ext uri="{FF2B5EF4-FFF2-40B4-BE49-F238E27FC236}">
                <a16:creationId xmlns:a16="http://schemas.microsoft.com/office/drawing/2014/main" id="{7CC83274-BC38-6FF7-02BD-6B1014204E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8163" y="1197834"/>
            <a:ext cx="3409025" cy="3254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92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-1</a:t>
            </a:r>
            <a:endParaRPr kumimoji="1" lang="zh-CN" altLang="en-US" sz="1400" dirty="0">
              <a:solidFill>
                <a:schemeClr val="bg1"/>
              </a:solidFill>
              <a:cs typeface="+mn-ea"/>
              <a:sym typeface="+mn-lt"/>
            </a:endParaRPr>
          </a:p>
        </p:txBody>
      </p:sp>
      <p:sp>
        <p:nvSpPr>
          <p:cNvPr id="8" name="文本框 7"/>
          <p:cNvSpPr txBox="1"/>
          <p:nvPr/>
        </p:nvSpPr>
        <p:spPr>
          <a:xfrm>
            <a:off x="2370856" y="4779797"/>
            <a:ext cx="869149" cy="307777"/>
          </a:xfrm>
          <a:prstGeom prst="rect">
            <a:avLst/>
          </a:prstGeom>
          <a:noFill/>
        </p:spPr>
        <p:txBody>
          <a:bodyPr wrap="none" rtlCol="0">
            <a:spAutoFit/>
          </a:bodyPr>
          <a:lstStyle/>
          <a:p>
            <a:r>
              <a:rPr kumimoji="1" lang="zh-CN" altLang="en-US" sz="1400" dirty="0">
                <a:solidFill>
                  <a:schemeClr val="bg1"/>
                </a:solidFill>
                <a:cs typeface="+mn-ea"/>
                <a:sym typeface="+mn-lt"/>
              </a:rPr>
              <a:t>流程明</a:t>
            </a:r>
            <a:r>
              <a:rPr kumimoji="1" lang="en-US" altLang="zh-CN" sz="1400" dirty="0">
                <a:solidFill>
                  <a:schemeClr val="bg1"/>
                </a:solidFill>
                <a:cs typeface="+mn-ea"/>
                <a:sym typeface="+mn-lt"/>
              </a:rPr>
              <a:t>-2</a:t>
            </a:r>
            <a:endParaRPr kumimoji="1" lang="zh-CN" altLang="en-US" sz="1400" dirty="0">
              <a:solidFill>
                <a:schemeClr val="bg1"/>
              </a:solidFill>
              <a:cs typeface="+mn-ea"/>
              <a:sym typeface="+mn-lt"/>
            </a:endParaRPr>
          </a:p>
        </p:txBody>
      </p:sp>
      <p:sp>
        <p:nvSpPr>
          <p:cNvPr id="10" name="文本框 9"/>
          <p:cNvSpPr txBox="1"/>
          <p:nvPr/>
        </p:nvSpPr>
        <p:spPr>
          <a:xfrm>
            <a:off x="37424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-3</a:t>
            </a:r>
            <a:endParaRPr kumimoji="1" lang="zh-CN" altLang="en-US" sz="1400" dirty="0">
              <a:solidFill>
                <a:schemeClr val="bg1"/>
              </a:solidFill>
              <a:cs typeface="+mn-ea"/>
              <a:sym typeface="+mn-lt"/>
            </a:endParaRPr>
          </a:p>
        </p:txBody>
      </p:sp>
      <p:sp>
        <p:nvSpPr>
          <p:cNvPr id="12" name="文本框 11"/>
          <p:cNvSpPr txBox="1"/>
          <p:nvPr/>
        </p:nvSpPr>
        <p:spPr>
          <a:xfrm>
            <a:off x="5114056" y="4779797"/>
            <a:ext cx="1087157" cy="307777"/>
          </a:xfrm>
          <a:prstGeom prst="rect">
            <a:avLst/>
          </a:prstGeom>
          <a:noFill/>
        </p:spPr>
        <p:txBody>
          <a:bodyPr wrap="none" rtlCol="0">
            <a:spAutoFit/>
          </a:bodyPr>
          <a:lstStyle/>
          <a:p>
            <a:r>
              <a:rPr kumimoji="1" lang="zh-CN" altLang="en-US" sz="1400">
                <a:solidFill>
                  <a:schemeClr val="bg1"/>
                </a:solidFill>
                <a:cs typeface="+mn-ea"/>
                <a:sym typeface="+mn-lt"/>
              </a:rPr>
              <a:t>流程说明</a:t>
            </a:r>
            <a:r>
              <a:rPr kumimoji="1" lang="en-US" altLang="zh-CN" sz="1400">
                <a:solidFill>
                  <a:schemeClr val="bg1"/>
                </a:solidFill>
                <a:cs typeface="+mn-ea"/>
                <a:sym typeface="+mn-lt"/>
              </a:rPr>
              <a:t>-4</a:t>
            </a:r>
            <a:endParaRPr kumimoji="1" lang="zh-CN" altLang="en-US" sz="1400">
              <a:solidFill>
                <a:schemeClr val="bg1"/>
              </a:solidFill>
              <a:cs typeface="+mn-ea"/>
              <a:sym typeface="+mn-lt"/>
            </a:endParaRPr>
          </a:p>
        </p:txBody>
      </p:sp>
      <p:sp>
        <p:nvSpPr>
          <p:cNvPr id="17" name="文本框 16"/>
          <p:cNvSpPr txBox="1"/>
          <p:nvPr/>
        </p:nvSpPr>
        <p:spPr bwMode="auto">
          <a:xfrm>
            <a:off x="6842607" y="2071781"/>
            <a:ext cx="5087925" cy="2957861"/>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dirty="0"/>
              <a:t>An industrial QR code has an inner code and an outer code, which represent different information.</a:t>
            </a:r>
          </a:p>
          <a:p>
            <a:pPr>
              <a:lnSpc>
                <a:spcPct val="150000"/>
              </a:lnSpc>
              <a:defRPr/>
            </a:pPr>
            <a:endParaRPr lang="en-US" altLang="zh-CN" dirty="0"/>
          </a:p>
          <a:p>
            <a:pPr>
              <a:lnSpc>
                <a:spcPct val="150000"/>
              </a:lnSpc>
              <a:defRPr/>
            </a:pPr>
            <a:r>
              <a:rPr lang="en-US" altLang="zh-CN" dirty="0"/>
              <a:t>An industrial QR code is attached to the surface of product to show its detailed information. When a camera scans the QR code, its information can be read. </a:t>
            </a:r>
            <a:endParaRPr lang="en-US" altLang="zh-CN" sz="1200" dirty="0">
              <a:solidFill>
                <a:schemeClr val="tx1">
                  <a:lumMod val="65000"/>
                  <a:lumOff val="35000"/>
                </a:schemeClr>
              </a:solidFill>
              <a:cs typeface="+mn-ea"/>
              <a:sym typeface="+mn-lt"/>
            </a:endParaRPr>
          </a:p>
        </p:txBody>
      </p:sp>
      <p:grpSp>
        <p:nvGrpSpPr>
          <p:cNvPr id="18" name="组合 17"/>
          <p:cNvGrpSpPr/>
          <p:nvPr/>
        </p:nvGrpSpPr>
        <p:grpSpPr>
          <a:xfrm>
            <a:off x="409834" y="224524"/>
            <a:ext cx="4052571" cy="492443"/>
            <a:chOff x="198870" y="91385"/>
            <a:chExt cx="4052571" cy="492443"/>
          </a:xfrm>
        </p:grpSpPr>
        <p:sp>
          <p:nvSpPr>
            <p:cNvPr id="19" name="椭圆 14"/>
            <p:cNvSpPr/>
            <p:nvPr/>
          </p:nvSpPr>
          <p:spPr>
            <a:xfrm rot="21283918">
              <a:off x="198870" y="204059"/>
              <a:ext cx="386147" cy="297873"/>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597877" y="91385"/>
              <a:ext cx="3653564" cy="492443"/>
            </a:xfrm>
            <a:prstGeom prst="rect">
              <a:avLst/>
            </a:prstGeom>
            <a:noFill/>
          </p:spPr>
          <p:txBody>
            <a:bodyPr wrap="none" rtlCol="0">
              <a:spAutoFit/>
            </a:bodyPr>
            <a:lstStyle/>
            <a:p>
              <a:r>
                <a:rPr lang="en-US" altLang="zh-CN"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Highlight on QR code</a:t>
              </a:r>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pic>
        <p:nvPicPr>
          <p:cNvPr id="2" name="图片 1" descr="QR 代码&#10;&#10;描述已自动生成">
            <a:extLst>
              <a:ext uri="{FF2B5EF4-FFF2-40B4-BE49-F238E27FC236}">
                <a16:creationId xmlns:a16="http://schemas.microsoft.com/office/drawing/2014/main" id="{753D3701-9AAC-15DE-A457-96D1B4001128}"/>
              </a:ext>
            </a:extLst>
          </p:cNvPr>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4835" y="2078203"/>
            <a:ext cx="2220595" cy="3002949"/>
          </a:xfrm>
          <a:prstGeom prst="rect">
            <a:avLst/>
          </a:prstGeom>
          <a:noFill/>
          <a:ln>
            <a:noFill/>
          </a:ln>
        </p:spPr>
      </p:pic>
      <p:pic>
        <p:nvPicPr>
          <p:cNvPr id="7" name="图片 6">
            <a:extLst>
              <a:ext uri="{FF2B5EF4-FFF2-40B4-BE49-F238E27FC236}">
                <a16:creationId xmlns:a16="http://schemas.microsoft.com/office/drawing/2014/main" id="{0615C037-56DB-121F-D02D-A8F0A2629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5430" y="2071781"/>
            <a:ext cx="3746130" cy="3002949"/>
          </a:xfrm>
          <a:prstGeom prst="rect">
            <a:avLst/>
          </a:prstGeom>
        </p:spPr>
      </p:pic>
      <p:sp>
        <p:nvSpPr>
          <p:cNvPr id="11" name="文本框 10">
            <a:extLst>
              <a:ext uri="{FF2B5EF4-FFF2-40B4-BE49-F238E27FC236}">
                <a16:creationId xmlns:a16="http://schemas.microsoft.com/office/drawing/2014/main" id="{C17C8398-E728-3125-1724-89D4E4661278}"/>
              </a:ext>
            </a:extLst>
          </p:cNvPr>
          <p:cNvSpPr txBox="1"/>
          <p:nvPr/>
        </p:nvSpPr>
        <p:spPr>
          <a:xfrm>
            <a:off x="584835" y="5290351"/>
            <a:ext cx="5966726" cy="880369"/>
          </a:xfrm>
          <a:prstGeom prst="rect">
            <a:avLst/>
          </a:prstGeom>
          <a:noFill/>
        </p:spPr>
        <p:txBody>
          <a:bodyPr wrap="square">
            <a:spAutoFit/>
          </a:bodyPr>
          <a:lstStyle/>
          <a:p>
            <a:pPr>
              <a:lnSpc>
                <a:spcPct val="150000"/>
              </a:lnSpc>
              <a:defRPr/>
            </a:pPr>
            <a:r>
              <a:rPr lang="en-US" altLang="zh-CN" b="1" dirty="0"/>
              <a:t>Due to complex light environment in factory, highlight may be on the QR code.</a:t>
            </a:r>
          </a:p>
        </p:txBody>
      </p:sp>
    </p:spTree>
    <p:extLst>
      <p:ext uri="{BB962C8B-B14F-4D97-AF65-F5344CB8AC3E}">
        <p14:creationId xmlns:p14="http://schemas.microsoft.com/office/powerpoint/2010/main" val="3955046705"/>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图形"/>
          <p:cNvSpPr/>
          <p:nvPr/>
        </p:nvSpPr>
        <p:spPr>
          <a:xfrm>
            <a:off x="4285615" y="2226310"/>
            <a:ext cx="3310255" cy="3310255"/>
          </a:xfrm>
          <a:prstGeom prst="diamond">
            <a:avLst/>
          </a:prstGeom>
          <a:solidFill>
            <a:srgbClr val="3E6C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37" name="图形"/>
          <p:cNvCxnSpPr/>
          <p:nvPr/>
        </p:nvCxnSpPr>
        <p:spPr>
          <a:xfrm flipH="1" flipV="1">
            <a:off x="1570990" y="5966460"/>
            <a:ext cx="3702685"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38" name="图形"/>
          <p:cNvCxnSpPr/>
          <p:nvPr/>
        </p:nvCxnSpPr>
        <p:spPr>
          <a:xfrm>
            <a:off x="1553845" y="5066030"/>
            <a:ext cx="2540" cy="9004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39" name="图形"/>
          <p:cNvCxnSpPr/>
          <p:nvPr/>
        </p:nvCxnSpPr>
        <p:spPr>
          <a:xfrm>
            <a:off x="5273675" y="5618480"/>
            <a:ext cx="0" cy="34798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0" name="图形"/>
          <p:cNvCxnSpPr/>
          <p:nvPr/>
        </p:nvCxnSpPr>
        <p:spPr>
          <a:xfrm>
            <a:off x="6762115" y="1987550"/>
            <a:ext cx="3857625"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1" name="图形"/>
          <p:cNvCxnSpPr/>
          <p:nvPr/>
        </p:nvCxnSpPr>
        <p:spPr>
          <a:xfrm flipH="1" flipV="1">
            <a:off x="10619740" y="1987550"/>
            <a:ext cx="0" cy="87884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2" name="图形"/>
          <p:cNvCxnSpPr/>
          <p:nvPr/>
        </p:nvCxnSpPr>
        <p:spPr>
          <a:xfrm flipH="1" flipV="1">
            <a:off x="6762115" y="1987550"/>
            <a:ext cx="0" cy="29972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3" name="图形"/>
          <p:cNvCxnSpPr/>
          <p:nvPr/>
        </p:nvCxnSpPr>
        <p:spPr>
          <a:xfrm flipH="1">
            <a:off x="1425575" y="1930400"/>
            <a:ext cx="3950335"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4" name="图形"/>
          <p:cNvCxnSpPr/>
          <p:nvPr/>
        </p:nvCxnSpPr>
        <p:spPr>
          <a:xfrm flipV="1">
            <a:off x="1437005" y="1930400"/>
            <a:ext cx="0" cy="87884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5" name="图形"/>
          <p:cNvCxnSpPr/>
          <p:nvPr/>
        </p:nvCxnSpPr>
        <p:spPr>
          <a:xfrm flipV="1">
            <a:off x="5375910" y="1934210"/>
            <a:ext cx="0" cy="340995"/>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6" name="图形"/>
          <p:cNvSpPr/>
          <p:nvPr/>
        </p:nvSpPr>
        <p:spPr>
          <a:xfrm>
            <a:off x="4410710" y="2357120"/>
            <a:ext cx="3049270" cy="3049270"/>
          </a:xfrm>
          <a:prstGeom prst="diamond">
            <a:avLst/>
          </a:prstGeom>
          <a:blipFill dpi="0" rotWithShape="1">
            <a:blip r:embed="rId2"/>
            <a:srcRect/>
            <a:tile tx="0" ty="0" sx="20000" sy="2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47" name="图形"/>
          <p:cNvCxnSpPr/>
          <p:nvPr/>
        </p:nvCxnSpPr>
        <p:spPr>
          <a:xfrm flipV="1">
            <a:off x="6762115" y="5957570"/>
            <a:ext cx="3855085"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8" name="图形"/>
          <p:cNvCxnSpPr/>
          <p:nvPr/>
        </p:nvCxnSpPr>
        <p:spPr>
          <a:xfrm flipH="1">
            <a:off x="10617200" y="5057140"/>
            <a:ext cx="2540" cy="90043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9" name="图形"/>
          <p:cNvCxnSpPr/>
          <p:nvPr/>
        </p:nvCxnSpPr>
        <p:spPr>
          <a:xfrm flipH="1">
            <a:off x="6762115" y="5609590"/>
            <a:ext cx="0" cy="34798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6" name="椭圆 14"/>
          <p:cNvSpPr/>
          <p:nvPr/>
        </p:nvSpPr>
        <p:spPr>
          <a:xfrm rot="21283918">
            <a:off x="1142744" y="2785513"/>
            <a:ext cx="617540" cy="524976"/>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椭圆 14"/>
          <p:cNvSpPr/>
          <p:nvPr/>
        </p:nvSpPr>
        <p:spPr>
          <a:xfrm rot="21283918">
            <a:off x="1214402" y="4538864"/>
            <a:ext cx="617540" cy="524976"/>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椭圆 14"/>
          <p:cNvSpPr/>
          <p:nvPr/>
        </p:nvSpPr>
        <p:spPr>
          <a:xfrm rot="21283918">
            <a:off x="10257726" y="2733361"/>
            <a:ext cx="617540" cy="524976"/>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14"/>
          <p:cNvSpPr/>
          <p:nvPr/>
        </p:nvSpPr>
        <p:spPr>
          <a:xfrm rot="21283918">
            <a:off x="10287833" y="4543636"/>
            <a:ext cx="617540" cy="524976"/>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0" name="文本框 69"/>
          <p:cNvSpPr txBox="1"/>
          <p:nvPr/>
        </p:nvSpPr>
        <p:spPr>
          <a:xfrm>
            <a:off x="1225026" y="2863335"/>
            <a:ext cx="437940" cy="369332"/>
          </a:xfrm>
          <a:prstGeom prst="rect">
            <a:avLst/>
          </a:prstGeom>
          <a:noFill/>
        </p:spPr>
        <p:txBody>
          <a:bodyPr wrap="none" rtlCol="0">
            <a:spAutoFit/>
          </a:bodyPr>
          <a:lstStyle/>
          <a:p>
            <a:r>
              <a:rPr lang="en-US" altLang="zh-CN" dirty="0">
                <a:solidFill>
                  <a:schemeClr val="bg1"/>
                </a:solidFill>
                <a:cs typeface="+mn-ea"/>
                <a:sym typeface="+mn-lt"/>
              </a:rPr>
              <a:t>01</a:t>
            </a:r>
            <a:endParaRPr lang="zh-CN" altLang="en-US" dirty="0">
              <a:solidFill>
                <a:schemeClr val="bg1"/>
              </a:solidFill>
              <a:cs typeface="+mn-ea"/>
              <a:sym typeface="+mn-lt"/>
            </a:endParaRPr>
          </a:p>
        </p:txBody>
      </p:sp>
      <p:sp>
        <p:nvSpPr>
          <p:cNvPr id="71" name="文本框 70"/>
          <p:cNvSpPr txBox="1"/>
          <p:nvPr/>
        </p:nvSpPr>
        <p:spPr>
          <a:xfrm>
            <a:off x="1309356" y="4645093"/>
            <a:ext cx="437940" cy="369332"/>
          </a:xfrm>
          <a:prstGeom prst="rect">
            <a:avLst/>
          </a:prstGeom>
          <a:noFill/>
        </p:spPr>
        <p:txBody>
          <a:bodyPr wrap="none" rtlCol="0">
            <a:spAutoFit/>
          </a:bodyPr>
          <a:lstStyle/>
          <a:p>
            <a:r>
              <a:rPr lang="en-US" altLang="zh-CN" dirty="0">
                <a:solidFill>
                  <a:schemeClr val="bg1"/>
                </a:solidFill>
                <a:cs typeface="+mn-ea"/>
                <a:sym typeface="+mn-lt"/>
              </a:rPr>
              <a:t>02</a:t>
            </a:r>
            <a:endParaRPr lang="zh-CN" altLang="en-US" dirty="0">
              <a:solidFill>
                <a:schemeClr val="bg1"/>
              </a:solidFill>
              <a:cs typeface="+mn-ea"/>
              <a:sym typeface="+mn-lt"/>
            </a:endParaRPr>
          </a:p>
        </p:txBody>
      </p:sp>
      <p:sp>
        <p:nvSpPr>
          <p:cNvPr id="72" name="文本框 71"/>
          <p:cNvSpPr txBox="1"/>
          <p:nvPr/>
        </p:nvSpPr>
        <p:spPr>
          <a:xfrm>
            <a:off x="10352335" y="2796262"/>
            <a:ext cx="437940" cy="369332"/>
          </a:xfrm>
          <a:prstGeom prst="rect">
            <a:avLst/>
          </a:prstGeom>
          <a:noFill/>
        </p:spPr>
        <p:txBody>
          <a:bodyPr wrap="none" rtlCol="0">
            <a:spAutoFit/>
          </a:bodyPr>
          <a:lstStyle/>
          <a:p>
            <a:r>
              <a:rPr lang="en-US" altLang="zh-CN" dirty="0">
                <a:solidFill>
                  <a:schemeClr val="bg1"/>
                </a:solidFill>
                <a:cs typeface="+mn-ea"/>
                <a:sym typeface="+mn-lt"/>
              </a:rPr>
              <a:t>03</a:t>
            </a:r>
            <a:endParaRPr lang="zh-CN" altLang="en-US" dirty="0">
              <a:solidFill>
                <a:schemeClr val="bg1"/>
              </a:solidFill>
              <a:cs typeface="+mn-ea"/>
              <a:sym typeface="+mn-lt"/>
            </a:endParaRPr>
          </a:p>
        </p:txBody>
      </p:sp>
      <p:sp>
        <p:nvSpPr>
          <p:cNvPr id="73" name="文本框 72"/>
          <p:cNvSpPr txBox="1"/>
          <p:nvPr/>
        </p:nvSpPr>
        <p:spPr>
          <a:xfrm>
            <a:off x="10370185" y="4645093"/>
            <a:ext cx="437940" cy="369332"/>
          </a:xfrm>
          <a:prstGeom prst="rect">
            <a:avLst/>
          </a:prstGeom>
          <a:noFill/>
        </p:spPr>
        <p:txBody>
          <a:bodyPr wrap="none" rtlCol="0">
            <a:spAutoFit/>
          </a:bodyPr>
          <a:lstStyle/>
          <a:p>
            <a:r>
              <a:rPr lang="en-US" altLang="zh-CN" dirty="0">
                <a:solidFill>
                  <a:schemeClr val="bg1"/>
                </a:solidFill>
                <a:cs typeface="+mn-ea"/>
                <a:sym typeface="+mn-lt"/>
              </a:rPr>
              <a:t>04</a:t>
            </a:r>
            <a:endParaRPr lang="zh-CN" altLang="en-US" dirty="0">
              <a:solidFill>
                <a:schemeClr val="bg1"/>
              </a:solidFill>
              <a:cs typeface="+mn-ea"/>
              <a:sym typeface="+mn-lt"/>
            </a:endParaRPr>
          </a:p>
        </p:txBody>
      </p:sp>
      <p:sp>
        <p:nvSpPr>
          <p:cNvPr id="77" name="矩形 76"/>
          <p:cNvSpPr/>
          <p:nvPr/>
        </p:nvSpPr>
        <p:spPr>
          <a:xfrm>
            <a:off x="8291818" y="2414686"/>
            <a:ext cx="1800045" cy="448521"/>
          </a:xfrm>
          <a:prstGeom prst="rect">
            <a:avLst/>
          </a:prstGeom>
        </p:spPr>
        <p:txBody>
          <a:bodyPr wrap="none">
            <a:spAutoFit/>
          </a:bodyPr>
          <a:lstStyle/>
          <a:p>
            <a:pPr algn="r">
              <a:lnSpc>
                <a:spcPct val="145000"/>
              </a:lnSpc>
            </a:pPr>
            <a:r>
              <a:rPr lang="en-US" altLang="zh-CN"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Deep Learning</a:t>
            </a:r>
            <a:endParaRPr lang="zh-CN" altLang="en-US"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p:txBody>
      </p:sp>
      <p:sp>
        <p:nvSpPr>
          <p:cNvPr id="78" name="矩形 77"/>
          <p:cNvSpPr/>
          <p:nvPr/>
        </p:nvSpPr>
        <p:spPr>
          <a:xfrm>
            <a:off x="8182430" y="4418649"/>
            <a:ext cx="1909433" cy="448521"/>
          </a:xfrm>
          <a:prstGeom prst="rect">
            <a:avLst/>
          </a:prstGeom>
        </p:spPr>
        <p:txBody>
          <a:bodyPr wrap="none">
            <a:spAutoFit/>
          </a:bodyPr>
          <a:lstStyle/>
          <a:p>
            <a:pPr algn="r">
              <a:lnSpc>
                <a:spcPct val="145000"/>
              </a:lnSpc>
            </a:pPr>
            <a:r>
              <a:rPr lang="en-US" altLang="zh-CN"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Image Stitching</a:t>
            </a:r>
            <a:endParaRPr lang="zh-CN" altLang="en-US"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p:txBody>
      </p:sp>
      <p:sp>
        <p:nvSpPr>
          <p:cNvPr id="79" name="文本框 78"/>
          <p:cNvSpPr txBox="1"/>
          <p:nvPr/>
        </p:nvSpPr>
        <p:spPr bwMode="auto">
          <a:xfrm>
            <a:off x="7481563" y="2754504"/>
            <a:ext cx="2606707" cy="1162113"/>
          </a:xfrm>
          <a:prstGeom prst="rect">
            <a:avLst/>
          </a:prstGeom>
          <a:noFill/>
        </p:spPr>
        <p:txBody>
          <a:bodyPr wrap="square">
            <a:spAutoFit/>
            <a:scene3d>
              <a:camera prst="orthographicFront"/>
              <a:lightRig rig="threePt" dir="t"/>
            </a:scene3d>
            <a:sp3d contourW="12700"/>
          </a:bodyPr>
          <a:lstStyle>
            <a:defPPr>
              <a:defRPr lang="zh-CN"/>
            </a:defPPr>
            <a:lvl1pPr fontAlgn="auto">
              <a:lnSpc>
                <a:spcPct val="150000"/>
              </a:lnSpc>
              <a:defRPr sz="1600">
                <a:solidFill>
                  <a:schemeClr val="tx1">
                    <a:lumMod val="65000"/>
                    <a:lumOff val="35000"/>
                  </a:schemeClr>
                </a:solidFill>
                <a:cs typeface="+mn-ea"/>
              </a:defRPr>
            </a:lvl1pPr>
          </a:lstStyle>
          <a:p>
            <a:r>
              <a:rPr lang="en-US" altLang="zh-CN" dirty="0">
                <a:sym typeface="+mn-lt"/>
              </a:rPr>
              <a:t>Can not restore center of highlight.</a:t>
            </a:r>
          </a:p>
          <a:p>
            <a:endParaRPr lang="en-US" altLang="zh-CN" dirty="0">
              <a:sym typeface="+mn-lt"/>
            </a:endParaRPr>
          </a:p>
        </p:txBody>
      </p:sp>
      <p:sp>
        <p:nvSpPr>
          <p:cNvPr id="80" name="文本框 79"/>
          <p:cNvSpPr txBox="1"/>
          <p:nvPr/>
        </p:nvSpPr>
        <p:spPr bwMode="auto">
          <a:xfrm>
            <a:off x="7481563" y="4776535"/>
            <a:ext cx="2606707" cy="423449"/>
          </a:xfrm>
          <a:prstGeom prst="rect">
            <a:avLst/>
          </a:prstGeom>
          <a:noFill/>
        </p:spPr>
        <p:txBody>
          <a:bodyPr wrap="square">
            <a:spAutoFit/>
            <a:scene3d>
              <a:camera prst="orthographicFront"/>
              <a:lightRig rig="threePt" dir="t"/>
            </a:scene3d>
            <a:sp3d contourW="12700"/>
          </a:bodyPr>
          <a:lstStyle>
            <a:defPPr>
              <a:defRPr lang="zh-CN"/>
            </a:defPPr>
            <a:lvl1pPr fontAlgn="auto">
              <a:lnSpc>
                <a:spcPct val="150000"/>
              </a:lnSpc>
              <a:defRPr sz="1600">
                <a:solidFill>
                  <a:schemeClr val="tx1">
                    <a:lumMod val="65000"/>
                    <a:lumOff val="35000"/>
                  </a:schemeClr>
                </a:solidFill>
                <a:cs typeface="+mn-ea"/>
              </a:defRPr>
            </a:lvl1pPr>
          </a:lstStyle>
          <a:p>
            <a:r>
              <a:rPr lang="en-US" altLang="zh-CN" dirty="0">
                <a:sym typeface="+mn-lt"/>
              </a:rPr>
              <a:t>Restore center of highlight.</a:t>
            </a:r>
          </a:p>
        </p:txBody>
      </p:sp>
      <p:sp>
        <p:nvSpPr>
          <p:cNvPr id="81" name="矩形 80"/>
          <p:cNvSpPr/>
          <p:nvPr/>
        </p:nvSpPr>
        <p:spPr>
          <a:xfrm>
            <a:off x="2113042" y="2414686"/>
            <a:ext cx="1961755" cy="448521"/>
          </a:xfrm>
          <a:prstGeom prst="rect">
            <a:avLst/>
          </a:prstGeom>
        </p:spPr>
        <p:txBody>
          <a:bodyPr wrap="none">
            <a:spAutoFit/>
          </a:bodyPr>
          <a:lstStyle/>
          <a:p>
            <a:pPr>
              <a:lnSpc>
                <a:spcPct val="145000"/>
              </a:lnSpc>
            </a:pPr>
            <a:r>
              <a:rPr lang="en-US" altLang="zh-CN"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Manually Repair</a:t>
            </a:r>
            <a:endParaRPr lang="zh-CN" altLang="en-US"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p:txBody>
      </p:sp>
      <p:sp>
        <p:nvSpPr>
          <p:cNvPr id="82" name="矩形 81"/>
          <p:cNvSpPr/>
          <p:nvPr/>
        </p:nvSpPr>
        <p:spPr>
          <a:xfrm>
            <a:off x="2090922" y="4418649"/>
            <a:ext cx="2539478" cy="448521"/>
          </a:xfrm>
          <a:prstGeom prst="rect">
            <a:avLst/>
          </a:prstGeom>
        </p:spPr>
        <p:txBody>
          <a:bodyPr wrap="none">
            <a:spAutoFit/>
          </a:bodyPr>
          <a:lstStyle/>
          <a:p>
            <a:pPr>
              <a:lnSpc>
                <a:spcPct val="145000"/>
              </a:lnSpc>
            </a:pPr>
            <a:r>
              <a:rPr lang="en-US" altLang="zh-CN"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rPr>
              <a:t>Image Augmentation</a:t>
            </a:r>
            <a:endParaRPr lang="zh-CN" altLang="en-US"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mn-lt"/>
            </a:endParaRPr>
          </a:p>
        </p:txBody>
      </p:sp>
      <p:sp>
        <p:nvSpPr>
          <p:cNvPr id="84" name="文本框 83"/>
          <p:cNvSpPr txBox="1"/>
          <p:nvPr/>
        </p:nvSpPr>
        <p:spPr bwMode="auto">
          <a:xfrm>
            <a:off x="2102159" y="4761683"/>
            <a:ext cx="2606707" cy="792781"/>
          </a:xfrm>
          <a:prstGeom prst="rect">
            <a:avLst/>
          </a:prstGeom>
          <a:noFill/>
        </p:spPr>
        <p:txBody>
          <a:bodyPr wrap="square">
            <a:spAutoFit/>
            <a:scene3d>
              <a:camera prst="orthographicFront"/>
              <a:lightRig rig="threePt" dir="t"/>
            </a:scene3d>
            <a:sp3d contourW="12700"/>
          </a:bodyPr>
          <a:lstStyle/>
          <a:p>
            <a:pPr eaLnBrk="1" fontAlgn="auto" hangingPunct="1">
              <a:lnSpc>
                <a:spcPct val="150000"/>
              </a:lnSpc>
              <a:defRPr/>
            </a:pPr>
            <a:r>
              <a:rPr lang="en-US" altLang="zh-CN" sz="1600" dirty="0">
                <a:solidFill>
                  <a:schemeClr val="tx1">
                    <a:lumMod val="65000"/>
                    <a:lumOff val="35000"/>
                  </a:schemeClr>
                </a:solidFill>
                <a:cs typeface="+mn-ea"/>
                <a:sym typeface="+mn-lt"/>
              </a:rPr>
              <a:t>Can not restore center of highlight.</a:t>
            </a:r>
          </a:p>
        </p:txBody>
      </p:sp>
      <p:grpSp>
        <p:nvGrpSpPr>
          <p:cNvPr id="35" name="组合 34"/>
          <p:cNvGrpSpPr/>
          <p:nvPr/>
        </p:nvGrpSpPr>
        <p:grpSpPr>
          <a:xfrm>
            <a:off x="409834" y="224524"/>
            <a:ext cx="6596537" cy="892552"/>
            <a:chOff x="198870" y="91385"/>
            <a:chExt cx="6596537" cy="892552"/>
          </a:xfrm>
        </p:grpSpPr>
        <p:sp>
          <p:nvSpPr>
            <p:cNvPr id="50" name="椭圆 14"/>
            <p:cNvSpPr/>
            <p:nvPr/>
          </p:nvSpPr>
          <p:spPr>
            <a:xfrm rot="21283918">
              <a:off x="198870" y="204059"/>
              <a:ext cx="386147" cy="297873"/>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文本框 50"/>
            <p:cNvSpPr txBox="1"/>
            <p:nvPr/>
          </p:nvSpPr>
          <p:spPr>
            <a:xfrm>
              <a:off x="597877" y="91385"/>
              <a:ext cx="6197530" cy="892552"/>
            </a:xfrm>
            <a:prstGeom prst="rect">
              <a:avLst/>
            </a:prstGeom>
            <a:noFill/>
          </p:spPr>
          <p:txBody>
            <a:bodyPr wrap="none" rtlCol="0">
              <a:spAutoFit/>
            </a:bodyPr>
            <a:lstStyle/>
            <a:p>
              <a:r>
                <a:rPr lang="en-US" altLang="zh-CN"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How to remove highlight in QR code?</a:t>
              </a:r>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a:p>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checkerboard(across)">
                                      <p:cBhvr>
                                        <p:cTn id="12" dur="500"/>
                                        <p:tgtEl>
                                          <p:spTgt spid="36"/>
                                        </p:tgtEl>
                                      </p:cBhvr>
                                    </p:animEffect>
                                  </p:childTnLst>
                                </p:cTn>
                              </p:par>
                              <p:par>
                                <p:cTn id="13" presetID="5" presetClass="entr" presetSubtype="1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checkerboard(across)">
                                      <p:cBhvr>
                                        <p:cTn id="15" dur="500"/>
                                        <p:tgtEl>
                                          <p:spTgt spid="37"/>
                                        </p:tgtEl>
                                      </p:cBhvr>
                                    </p:animEffect>
                                  </p:childTnLst>
                                </p:cTn>
                              </p:par>
                              <p:par>
                                <p:cTn id="16" presetID="5" presetClass="entr" presetSubtype="1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checkerboard(across)">
                                      <p:cBhvr>
                                        <p:cTn id="18" dur="500"/>
                                        <p:tgtEl>
                                          <p:spTgt spid="38"/>
                                        </p:tgtEl>
                                      </p:cBhvr>
                                    </p:animEffect>
                                  </p:childTnLst>
                                </p:cTn>
                              </p:par>
                              <p:par>
                                <p:cTn id="19" presetID="5" presetClass="entr" presetSubtype="1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checkerboard(across)">
                                      <p:cBhvr>
                                        <p:cTn id="21" dur="500"/>
                                        <p:tgtEl>
                                          <p:spTgt spid="39"/>
                                        </p:tgtEl>
                                      </p:cBhvr>
                                    </p:animEffect>
                                  </p:childTnLst>
                                </p:cTn>
                              </p:par>
                              <p:par>
                                <p:cTn id="22" presetID="5" presetClass="entr" presetSubtype="1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checkerboard(across)">
                                      <p:cBhvr>
                                        <p:cTn id="24" dur="500"/>
                                        <p:tgtEl>
                                          <p:spTgt spid="40"/>
                                        </p:tgtEl>
                                      </p:cBhvr>
                                    </p:animEffect>
                                  </p:childTnLst>
                                </p:cTn>
                              </p:par>
                              <p:par>
                                <p:cTn id="25" presetID="5" presetClass="entr" presetSubtype="1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checkerboard(across)">
                                      <p:cBhvr>
                                        <p:cTn id="27" dur="500"/>
                                        <p:tgtEl>
                                          <p:spTgt spid="41"/>
                                        </p:tgtEl>
                                      </p:cBhvr>
                                    </p:animEffect>
                                  </p:childTnLst>
                                </p:cTn>
                              </p:par>
                              <p:par>
                                <p:cTn id="28" presetID="5" presetClass="entr" presetSubtype="1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checkerboard(across)">
                                      <p:cBhvr>
                                        <p:cTn id="30" dur="500"/>
                                        <p:tgtEl>
                                          <p:spTgt spid="42"/>
                                        </p:tgtEl>
                                      </p:cBhvr>
                                    </p:animEffect>
                                  </p:childTnLst>
                                </p:cTn>
                              </p:par>
                              <p:par>
                                <p:cTn id="31" presetID="5" presetClass="entr" presetSubtype="1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checkerboard(across)">
                                      <p:cBhvr>
                                        <p:cTn id="33" dur="500"/>
                                        <p:tgtEl>
                                          <p:spTgt spid="43"/>
                                        </p:tgtEl>
                                      </p:cBhvr>
                                    </p:animEffect>
                                  </p:childTnLst>
                                </p:cTn>
                              </p:par>
                              <p:par>
                                <p:cTn id="34" presetID="5" presetClass="entr" presetSubtype="10"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checkerboard(across)">
                                      <p:cBhvr>
                                        <p:cTn id="36" dur="500"/>
                                        <p:tgtEl>
                                          <p:spTgt spid="44"/>
                                        </p:tgtEl>
                                      </p:cBhvr>
                                    </p:animEffect>
                                  </p:childTnLst>
                                </p:cTn>
                              </p:par>
                              <p:par>
                                <p:cTn id="37" presetID="5" presetClass="entr" presetSubtype="1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checkerboard(across)">
                                      <p:cBhvr>
                                        <p:cTn id="39" dur="500"/>
                                        <p:tgtEl>
                                          <p:spTgt spid="45"/>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checkerboard(across)">
                                      <p:cBhvr>
                                        <p:cTn id="42" dur="500"/>
                                        <p:tgtEl>
                                          <p:spTgt spid="46"/>
                                        </p:tgtEl>
                                      </p:cBhvr>
                                    </p:animEffect>
                                  </p:childTnLst>
                                </p:cTn>
                              </p:par>
                              <p:par>
                                <p:cTn id="43" presetID="5" presetClass="entr" presetSubtype="1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checkerboard(across)">
                                      <p:cBhvr>
                                        <p:cTn id="45" dur="500"/>
                                        <p:tgtEl>
                                          <p:spTgt spid="47"/>
                                        </p:tgtEl>
                                      </p:cBhvr>
                                    </p:animEffect>
                                  </p:childTnLst>
                                </p:cTn>
                              </p:par>
                              <p:par>
                                <p:cTn id="46" presetID="5" presetClass="entr" presetSubtype="1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checkerboard(across)">
                                      <p:cBhvr>
                                        <p:cTn id="48" dur="500"/>
                                        <p:tgtEl>
                                          <p:spTgt spid="48"/>
                                        </p:tgtEl>
                                      </p:cBhvr>
                                    </p:animEffect>
                                  </p:childTnLst>
                                </p:cTn>
                              </p:par>
                              <p:par>
                                <p:cTn id="49" presetID="5" presetClass="entr" presetSubtype="10"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checkerboard(across)">
                                      <p:cBhvr>
                                        <p:cTn id="51" dur="500"/>
                                        <p:tgtEl>
                                          <p:spTgt spid="49"/>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70"/>
                                        </p:tgtEl>
                                        <p:attrNameLst>
                                          <p:attrName>style.visibility</p:attrName>
                                        </p:attrNameLst>
                                      </p:cBhvr>
                                      <p:to>
                                        <p:strVal val="visible"/>
                                      </p:to>
                                    </p:set>
                                    <p:anim calcmode="lin" valueType="num">
                                      <p:cBhvr additive="base">
                                        <p:cTn id="56" dur="500" fill="hold"/>
                                        <p:tgtEl>
                                          <p:spTgt spid="70"/>
                                        </p:tgtEl>
                                        <p:attrNameLst>
                                          <p:attrName>ppt_x</p:attrName>
                                        </p:attrNameLst>
                                      </p:cBhvr>
                                      <p:tavLst>
                                        <p:tav tm="0">
                                          <p:val>
                                            <p:strVal val="#ppt_x"/>
                                          </p:val>
                                        </p:tav>
                                        <p:tav tm="100000">
                                          <p:val>
                                            <p:strVal val="#ppt_x"/>
                                          </p:val>
                                        </p:tav>
                                      </p:tavLst>
                                    </p:anim>
                                    <p:anim calcmode="lin" valueType="num">
                                      <p:cBhvr additive="base">
                                        <p:cTn id="57" dur="500" fill="hold"/>
                                        <p:tgtEl>
                                          <p:spTgt spid="70"/>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66"/>
                                        </p:tgtEl>
                                        <p:attrNameLst>
                                          <p:attrName>style.visibility</p:attrName>
                                        </p:attrNameLst>
                                      </p:cBhvr>
                                      <p:to>
                                        <p:strVal val="visible"/>
                                      </p:to>
                                    </p:set>
                                    <p:anim calcmode="lin" valueType="num">
                                      <p:cBhvr additive="base">
                                        <p:cTn id="60" dur="500" fill="hold"/>
                                        <p:tgtEl>
                                          <p:spTgt spid="66"/>
                                        </p:tgtEl>
                                        <p:attrNameLst>
                                          <p:attrName>ppt_x</p:attrName>
                                        </p:attrNameLst>
                                      </p:cBhvr>
                                      <p:tavLst>
                                        <p:tav tm="0">
                                          <p:val>
                                            <p:strVal val="#ppt_x"/>
                                          </p:val>
                                        </p:tav>
                                        <p:tav tm="100000">
                                          <p:val>
                                            <p:strVal val="#ppt_x"/>
                                          </p:val>
                                        </p:tav>
                                      </p:tavLst>
                                    </p:anim>
                                    <p:anim calcmode="lin" valueType="num">
                                      <p:cBhvr additive="base">
                                        <p:cTn id="61" dur="500" fill="hold"/>
                                        <p:tgtEl>
                                          <p:spTgt spid="66"/>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71"/>
                                        </p:tgtEl>
                                        <p:attrNameLst>
                                          <p:attrName>style.visibility</p:attrName>
                                        </p:attrNameLst>
                                      </p:cBhvr>
                                      <p:to>
                                        <p:strVal val="visible"/>
                                      </p:to>
                                    </p:set>
                                    <p:anim calcmode="lin" valueType="num">
                                      <p:cBhvr additive="base">
                                        <p:cTn id="64" dur="500" fill="hold"/>
                                        <p:tgtEl>
                                          <p:spTgt spid="71"/>
                                        </p:tgtEl>
                                        <p:attrNameLst>
                                          <p:attrName>ppt_x</p:attrName>
                                        </p:attrNameLst>
                                      </p:cBhvr>
                                      <p:tavLst>
                                        <p:tav tm="0">
                                          <p:val>
                                            <p:strVal val="#ppt_x"/>
                                          </p:val>
                                        </p:tav>
                                        <p:tav tm="100000">
                                          <p:val>
                                            <p:strVal val="#ppt_x"/>
                                          </p:val>
                                        </p:tav>
                                      </p:tavLst>
                                    </p:anim>
                                    <p:anim calcmode="lin" valueType="num">
                                      <p:cBhvr additive="base">
                                        <p:cTn id="65" dur="500" fill="hold"/>
                                        <p:tgtEl>
                                          <p:spTgt spid="71"/>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67"/>
                                        </p:tgtEl>
                                        <p:attrNameLst>
                                          <p:attrName>style.visibility</p:attrName>
                                        </p:attrNameLst>
                                      </p:cBhvr>
                                      <p:to>
                                        <p:strVal val="visible"/>
                                      </p:to>
                                    </p:set>
                                    <p:anim calcmode="lin" valueType="num">
                                      <p:cBhvr additive="base">
                                        <p:cTn id="68" dur="500" fill="hold"/>
                                        <p:tgtEl>
                                          <p:spTgt spid="67"/>
                                        </p:tgtEl>
                                        <p:attrNameLst>
                                          <p:attrName>ppt_x</p:attrName>
                                        </p:attrNameLst>
                                      </p:cBhvr>
                                      <p:tavLst>
                                        <p:tav tm="0">
                                          <p:val>
                                            <p:strVal val="#ppt_x"/>
                                          </p:val>
                                        </p:tav>
                                        <p:tav tm="100000">
                                          <p:val>
                                            <p:strVal val="#ppt_x"/>
                                          </p:val>
                                        </p:tav>
                                      </p:tavLst>
                                    </p:anim>
                                    <p:anim calcmode="lin" valueType="num">
                                      <p:cBhvr additive="base">
                                        <p:cTn id="69" dur="500" fill="hold"/>
                                        <p:tgtEl>
                                          <p:spTgt spid="67"/>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 calcmode="lin" valueType="num">
                                      <p:cBhvr additive="base">
                                        <p:cTn id="72" dur="500" fill="hold"/>
                                        <p:tgtEl>
                                          <p:spTgt spid="81"/>
                                        </p:tgtEl>
                                        <p:attrNameLst>
                                          <p:attrName>ppt_x</p:attrName>
                                        </p:attrNameLst>
                                      </p:cBhvr>
                                      <p:tavLst>
                                        <p:tav tm="0">
                                          <p:val>
                                            <p:strVal val="#ppt_x"/>
                                          </p:val>
                                        </p:tav>
                                        <p:tav tm="100000">
                                          <p:val>
                                            <p:strVal val="#ppt_x"/>
                                          </p:val>
                                        </p:tav>
                                      </p:tavLst>
                                    </p:anim>
                                    <p:anim calcmode="lin" valueType="num">
                                      <p:cBhvr additive="base">
                                        <p:cTn id="73" dur="500" fill="hold"/>
                                        <p:tgtEl>
                                          <p:spTgt spid="81"/>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82"/>
                                        </p:tgtEl>
                                        <p:attrNameLst>
                                          <p:attrName>style.visibility</p:attrName>
                                        </p:attrNameLst>
                                      </p:cBhvr>
                                      <p:to>
                                        <p:strVal val="visible"/>
                                      </p:to>
                                    </p:set>
                                    <p:anim calcmode="lin" valueType="num">
                                      <p:cBhvr additive="base">
                                        <p:cTn id="76" dur="500" fill="hold"/>
                                        <p:tgtEl>
                                          <p:spTgt spid="82"/>
                                        </p:tgtEl>
                                        <p:attrNameLst>
                                          <p:attrName>ppt_x</p:attrName>
                                        </p:attrNameLst>
                                      </p:cBhvr>
                                      <p:tavLst>
                                        <p:tav tm="0">
                                          <p:val>
                                            <p:strVal val="#ppt_x"/>
                                          </p:val>
                                        </p:tav>
                                        <p:tav tm="100000">
                                          <p:val>
                                            <p:strVal val="#ppt_x"/>
                                          </p:val>
                                        </p:tav>
                                      </p:tavLst>
                                    </p:anim>
                                    <p:anim calcmode="lin" valueType="num">
                                      <p:cBhvr additive="base">
                                        <p:cTn id="77" dur="500" fill="hold"/>
                                        <p:tgtEl>
                                          <p:spTgt spid="82"/>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84"/>
                                        </p:tgtEl>
                                        <p:attrNameLst>
                                          <p:attrName>style.visibility</p:attrName>
                                        </p:attrNameLst>
                                      </p:cBhvr>
                                      <p:to>
                                        <p:strVal val="visible"/>
                                      </p:to>
                                    </p:set>
                                    <p:anim calcmode="lin" valueType="num">
                                      <p:cBhvr additive="base">
                                        <p:cTn id="80" dur="500" fill="hold"/>
                                        <p:tgtEl>
                                          <p:spTgt spid="84"/>
                                        </p:tgtEl>
                                        <p:attrNameLst>
                                          <p:attrName>ppt_x</p:attrName>
                                        </p:attrNameLst>
                                      </p:cBhvr>
                                      <p:tavLst>
                                        <p:tav tm="0">
                                          <p:val>
                                            <p:strVal val="#ppt_x"/>
                                          </p:val>
                                        </p:tav>
                                        <p:tav tm="100000">
                                          <p:val>
                                            <p:strVal val="#ppt_x"/>
                                          </p:val>
                                        </p:tav>
                                      </p:tavLst>
                                    </p:anim>
                                    <p:anim calcmode="lin" valueType="num">
                                      <p:cBhvr additive="base">
                                        <p:cTn id="81" dur="500" fill="hold"/>
                                        <p:tgtEl>
                                          <p:spTgt spid="84"/>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73"/>
                                        </p:tgtEl>
                                        <p:attrNameLst>
                                          <p:attrName>style.visibility</p:attrName>
                                        </p:attrNameLst>
                                      </p:cBhvr>
                                      <p:to>
                                        <p:strVal val="visible"/>
                                      </p:to>
                                    </p:set>
                                    <p:anim calcmode="lin" valueType="num">
                                      <p:cBhvr additive="base">
                                        <p:cTn id="84" dur="500" fill="hold"/>
                                        <p:tgtEl>
                                          <p:spTgt spid="73"/>
                                        </p:tgtEl>
                                        <p:attrNameLst>
                                          <p:attrName>ppt_x</p:attrName>
                                        </p:attrNameLst>
                                      </p:cBhvr>
                                      <p:tavLst>
                                        <p:tav tm="0">
                                          <p:val>
                                            <p:strVal val="#ppt_x"/>
                                          </p:val>
                                        </p:tav>
                                        <p:tav tm="100000">
                                          <p:val>
                                            <p:strVal val="#ppt_x"/>
                                          </p:val>
                                        </p:tav>
                                      </p:tavLst>
                                    </p:anim>
                                    <p:anim calcmode="lin" valueType="num">
                                      <p:cBhvr additive="base">
                                        <p:cTn id="85" dur="500" fill="hold"/>
                                        <p:tgtEl>
                                          <p:spTgt spid="73"/>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69"/>
                                        </p:tgtEl>
                                        <p:attrNameLst>
                                          <p:attrName>style.visibility</p:attrName>
                                        </p:attrNameLst>
                                      </p:cBhvr>
                                      <p:to>
                                        <p:strVal val="visible"/>
                                      </p:to>
                                    </p:set>
                                    <p:anim calcmode="lin" valueType="num">
                                      <p:cBhvr additive="base">
                                        <p:cTn id="88" dur="500" fill="hold"/>
                                        <p:tgtEl>
                                          <p:spTgt spid="69"/>
                                        </p:tgtEl>
                                        <p:attrNameLst>
                                          <p:attrName>ppt_x</p:attrName>
                                        </p:attrNameLst>
                                      </p:cBhvr>
                                      <p:tavLst>
                                        <p:tav tm="0">
                                          <p:val>
                                            <p:strVal val="#ppt_x"/>
                                          </p:val>
                                        </p:tav>
                                        <p:tav tm="100000">
                                          <p:val>
                                            <p:strVal val="#ppt_x"/>
                                          </p:val>
                                        </p:tav>
                                      </p:tavLst>
                                    </p:anim>
                                    <p:anim calcmode="lin" valueType="num">
                                      <p:cBhvr additive="base">
                                        <p:cTn id="89" dur="500" fill="hold"/>
                                        <p:tgtEl>
                                          <p:spTgt spid="69"/>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72"/>
                                        </p:tgtEl>
                                        <p:attrNameLst>
                                          <p:attrName>style.visibility</p:attrName>
                                        </p:attrNameLst>
                                      </p:cBhvr>
                                      <p:to>
                                        <p:strVal val="visible"/>
                                      </p:to>
                                    </p:set>
                                    <p:anim calcmode="lin" valueType="num">
                                      <p:cBhvr additive="base">
                                        <p:cTn id="92" dur="500" fill="hold"/>
                                        <p:tgtEl>
                                          <p:spTgt spid="72"/>
                                        </p:tgtEl>
                                        <p:attrNameLst>
                                          <p:attrName>ppt_x</p:attrName>
                                        </p:attrNameLst>
                                      </p:cBhvr>
                                      <p:tavLst>
                                        <p:tav tm="0">
                                          <p:val>
                                            <p:strVal val="#ppt_x"/>
                                          </p:val>
                                        </p:tav>
                                        <p:tav tm="100000">
                                          <p:val>
                                            <p:strVal val="#ppt_x"/>
                                          </p:val>
                                        </p:tav>
                                      </p:tavLst>
                                    </p:anim>
                                    <p:anim calcmode="lin" valueType="num">
                                      <p:cBhvr additive="base">
                                        <p:cTn id="93" dur="500" fill="hold"/>
                                        <p:tgtEl>
                                          <p:spTgt spid="7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68"/>
                                        </p:tgtEl>
                                        <p:attrNameLst>
                                          <p:attrName>style.visibility</p:attrName>
                                        </p:attrNameLst>
                                      </p:cBhvr>
                                      <p:to>
                                        <p:strVal val="visible"/>
                                      </p:to>
                                    </p:set>
                                    <p:anim calcmode="lin" valueType="num">
                                      <p:cBhvr additive="base">
                                        <p:cTn id="96" dur="500" fill="hold"/>
                                        <p:tgtEl>
                                          <p:spTgt spid="68"/>
                                        </p:tgtEl>
                                        <p:attrNameLst>
                                          <p:attrName>ppt_x</p:attrName>
                                        </p:attrNameLst>
                                      </p:cBhvr>
                                      <p:tavLst>
                                        <p:tav tm="0">
                                          <p:val>
                                            <p:strVal val="#ppt_x"/>
                                          </p:val>
                                        </p:tav>
                                        <p:tav tm="100000">
                                          <p:val>
                                            <p:strVal val="#ppt_x"/>
                                          </p:val>
                                        </p:tav>
                                      </p:tavLst>
                                    </p:anim>
                                    <p:anim calcmode="lin" valueType="num">
                                      <p:cBhvr additive="base">
                                        <p:cTn id="97" dur="500" fill="hold"/>
                                        <p:tgtEl>
                                          <p:spTgt spid="68"/>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0"/>
                                  </p:stCondLst>
                                  <p:childTnLst>
                                    <p:set>
                                      <p:cBhvr>
                                        <p:cTn id="99" dur="1" fill="hold">
                                          <p:stCondLst>
                                            <p:cond delay="0"/>
                                          </p:stCondLst>
                                        </p:cTn>
                                        <p:tgtEl>
                                          <p:spTgt spid="78"/>
                                        </p:tgtEl>
                                        <p:attrNameLst>
                                          <p:attrName>style.visibility</p:attrName>
                                        </p:attrNameLst>
                                      </p:cBhvr>
                                      <p:to>
                                        <p:strVal val="visible"/>
                                      </p:to>
                                    </p:set>
                                    <p:anim calcmode="lin" valueType="num">
                                      <p:cBhvr additive="base">
                                        <p:cTn id="100" dur="500" fill="hold"/>
                                        <p:tgtEl>
                                          <p:spTgt spid="78"/>
                                        </p:tgtEl>
                                        <p:attrNameLst>
                                          <p:attrName>ppt_x</p:attrName>
                                        </p:attrNameLst>
                                      </p:cBhvr>
                                      <p:tavLst>
                                        <p:tav tm="0">
                                          <p:val>
                                            <p:strVal val="#ppt_x"/>
                                          </p:val>
                                        </p:tav>
                                        <p:tav tm="100000">
                                          <p:val>
                                            <p:strVal val="#ppt_x"/>
                                          </p:val>
                                        </p:tav>
                                      </p:tavLst>
                                    </p:anim>
                                    <p:anim calcmode="lin" valueType="num">
                                      <p:cBhvr additive="base">
                                        <p:cTn id="101" dur="500" fill="hold"/>
                                        <p:tgtEl>
                                          <p:spTgt spid="78"/>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80"/>
                                        </p:tgtEl>
                                        <p:attrNameLst>
                                          <p:attrName>style.visibility</p:attrName>
                                        </p:attrNameLst>
                                      </p:cBhvr>
                                      <p:to>
                                        <p:strVal val="visible"/>
                                      </p:to>
                                    </p:set>
                                    <p:anim calcmode="lin" valueType="num">
                                      <p:cBhvr additive="base">
                                        <p:cTn id="104" dur="500" fill="hold"/>
                                        <p:tgtEl>
                                          <p:spTgt spid="80"/>
                                        </p:tgtEl>
                                        <p:attrNameLst>
                                          <p:attrName>ppt_x</p:attrName>
                                        </p:attrNameLst>
                                      </p:cBhvr>
                                      <p:tavLst>
                                        <p:tav tm="0">
                                          <p:val>
                                            <p:strVal val="#ppt_x"/>
                                          </p:val>
                                        </p:tav>
                                        <p:tav tm="100000">
                                          <p:val>
                                            <p:strVal val="#ppt_x"/>
                                          </p:val>
                                        </p:tav>
                                      </p:tavLst>
                                    </p:anim>
                                    <p:anim calcmode="lin" valueType="num">
                                      <p:cBhvr additive="base">
                                        <p:cTn id="105" dur="500" fill="hold"/>
                                        <p:tgtEl>
                                          <p:spTgt spid="80"/>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0"/>
                                  </p:stCondLst>
                                  <p:childTnLst>
                                    <p:set>
                                      <p:cBhvr>
                                        <p:cTn id="107" dur="1" fill="hold">
                                          <p:stCondLst>
                                            <p:cond delay="0"/>
                                          </p:stCondLst>
                                        </p:cTn>
                                        <p:tgtEl>
                                          <p:spTgt spid="79"/>
                                        </p:tgtEl>
                                        <p:attrNameLst>
                                          <p:attrName>style.visibility</p:attrName>
                                        </p:attrNameLst>
                                      </p:cBhvr>
                                      <p:to>
                                        <p:strVal val="visible"/>
                                      </p:to>
                                    </p:set>
                                    <p:anim calcmode="lin" valueType="num">
                                      <p:cBhvr additive="base">
                                        <p:cTn id="108" dur="500" fill="hold"/>
                                        <p:tgtEl>
                                          <p:spTgt spid="79"/>
                                        </p:tgtEl>
                                        <p:attrNameLst>
                                          <p:attrName>ppt_x</p:attrName>
                                        </p:attrNameLst>
                                      </p:cBhvr>
                                      <p:tavLst>
                                        <p:tav tm="0">
                                          <p:val>
                                            <p:strVal val="#ppt_x"/>
                                          </p:val>
                                        </p:tav>
                                        <p:tav tm="100000">
                                          <p:val>
                                            <p:strVal val="#ppt_x"/>
                                          </p:val>
                                        </p:tav>
                                      </p:tavLst>
                                    </p:anim>
                                    <p:anim calcmode="lin" valueType="num">
                                      <p:cBhvr additive="base">
                                        <p:cTn id="109" dur="500" fill="hold"/>
                                        <p:tgtEl>
                                          <p:spTgt spid="79"/>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77"/>
                                        </p:tgtEl>
                                        <p:attrNameLst>
                                          <p:attrName>style.visibility</p:attrName>
                                        </p:attrNameLst>
                                      </p:cBhvr>
                                      <p:to>
                                        <p:strVal val="visible"/>
                                      </p:to>
                                    </p:set>
                                    <p:anim calcmode="lin" valueType="num">
                                      <p:cBhvr additive="base">
                                        <p:cTn id="112" dur="500" fill="hold"/>
                                        <p:tgtEl>
                                          <p:spTgt spid="77"/>
                                        </p:tgtEl>
                                        <p:attrNameLst>
                                          <p:attrName>ppt_x</p:attrName>
                                        </p:attrNameLst>
                                      </p:cBhvr>
                                      <p:tavLst>
                                        <p:tav tm="0">
                                          <p:val>
                                            <p:strVal val="#ppt_x"/>
                                          </p:val>
                                        </p:tav>
                                        <p:tav tm="100000">
                                          <p:val>
                                            <p:strVal val="#ppt_x"/>
                                          </p:val>
                                        </p:tav>
                                      </p:tavLst>
                                    </p:anim>
                                    <p:anim calcmode="lin" valueType="num">
                                      <p:cBhvr additive="base">
                                        <p:cTn id="113"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6" grpId="0" animBg="1"/>
      <p:bldP spid="66" grpId="0" animBg="1"/>
      <p:bldP spid="67" grpId="0" animBg="1"/>
      <p:bldP spid="68" grpId="0" animBg="1"/>
      <p:bldP spid="69" grpId="0" animBg="1"/>
      <p:bldP spid="70" grpId="0"/>
      <p:bldP spid="71" grpId="0"/>
      <p:bldP spid="72" grpId="0"/>
      <p:bldP spid="73" grpId="0"/>
      <p:bldP spid="77" grpId="0"/>
      <p:bldP spid="78" grpId="0"/>
      <p:bldP spid="79" grpId="0"/>
      <p:bldP spid="80" grpId="0"/>
      <p:bldP spid="81" grpId="0"/>
      <p:bldP spid="82" grpId="0"/>
      <p:bldP spid="8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3619500" y="2936662"/>
            <a:ext cx="4952999" cy="923330"/>
          </a:xfrm>
          <a:prstGeom prst="rect">
            <a:avLst/>
          </a:prstGeom>
          <a:noFill/>
        </p:spPr>
        <p:txBody>
          <a:bodyPr wrap="square" rtlCol="0">
            <a:spAutoFit/>
          </a:bodyPr>
          <a:lstStyle/>
          <a:p>
            <a:pPr algn="dist"/>
            <a:r>
              <a:rPr kumimoji="1" lang="en-US" altLang="zh-CN" sz="54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Basic Theory</a:t>
            </a:r>
            <a:endParaRPr kumimoji="1" lang="zh-CN" altLang="en-US" sz="54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sp>
        <p:nvSpPr>
          <p:cNvPr id="48" name="文本框 47"/>
          <p:cNvSpPr txBox="1"/>
          <p:nvPr/>
        </p:nvSpPr>
        <p:spPr>
          <a:xfrm>
            <a:off x="3044492" y="2181002"/>
            <a:ext cx="5987852" cy="707886"/>
          </a:xfrm>
          <a:prstGeom prst="rect">
            <a:avLst/>
          </a:prstGeom>
          <a:noFill/>
        </p:spPr>
        <p:txBody>
          <a:bodyPr wrap="square">
            <a:spAutoFit/>
          </a:bodyPr>
          <a:lstStyle/>
          <a:p>
            <a:pPr algn="ctr"/>
            <a:r>
              <a:rPr kumimoji="1" lang="en-US" altLang="zh-CN" sz="4000" spc="300" dirty="0">
                <a:solidFill>
                  <a:srgbClr val="3E6C58"/>
                </a:solidFill>
                <a:latin typeface="思源宋体 CN Heavy" panose="02020900000000000000" pitchFamily="18" charset="-122"/>
                <a:ea typeface="思源宋体 CN Heavy" panose="02020900000000000000" pitchFamily="18" charset="-122"/>
                <a:cs typeface="+mn-ea"/>
                <a:sym typeface="+mn-lt"/>
              </a:rPr>
              <a:t>PART 02</a:t>
            </a:r>
            <a:endParaRPr lang="zh-CN" altLang="en-US" sz="4000" spc="300" dirty="0">
              <a:solidFill>
                <a:srgbClr val="3E6C58"/>
              </a:solidFill>
              <a:latin typeface="思源宋体 CN Heavy" panose="02020900000000000000" pitchFamily="18" charset="-122"/>
              <a:ea typeface="思源宋体 CN Heavy" panose="02020900000000000000" pitchFamily="18" charset="-122"/>
              <a:cs typeface="+mn-ea"/>
              <a:sym typeface="+mn-lt"/>
            </a:endParaRPr>
          </a:p>
        </p:txBody>
      </p:sp>
      <p:sp>
        <p:nvSpPr>
          <p:cNvPr id="20" name="任意多边形: 形状 19"/>
          <p:cNvSpPr/>
          <p:nvPr/>
        </p:nvSpPr>
        <p:spPr bwMode="auto">
          <a:xfrm>
            <a:off x="-13339" y="0"/>
            <a:ext cx="2316702" cy="6858000"/>
          </a:xfrm>
          <a:custGeom>
            <a:avLst/>
            <a:gdLst>
              <a:gd name="connsiteX0" fmla="*/ 0 w 2615309"/>
              <a:gd name="connsiteY0" fmla="*/ 5432774 h 6858000"/>
              <a:gd name="connsiteX1" fmla="*/ 22749 w 2615309"/>
              <a:gd name="connsiteY1" fmla="*/ 5494041 h 6858000"/>
              <a:gd name="connsiteX2" fmla="*/ 975207 w 2615309"/>
              <a:gd name="connsiteY2" fmla="*/ 6858000 h 6858000"/>
              <a:gd name="connsiteX3" fmla="*/ 807147 w 2615309"/>
              <a:gd name="connsiteY3" fmla="*/ 6858000 h 6858000"/>
              <a:gd name="connsiteX4" fmla="*/ 147168 w 2615309"/>
              <a:gd name="connsiteY4" fmla="*/ 6858000 h 6858000"/>
              <a:gd name="connsiteX5" fmla="*/ 0 w 2615309"/>
              <a:gd name="connsiteY5" fmla="*/ 6858000 h 6858000"/>
              <a:gd name="connsiteX6" fmla="*/ 0 w 2615309"/>
              <a:gd name="connsiteY6" fmla="*/ 0 h 6858000"/>
              <a:gd name="connsiteX7" fmla="*/ 29506 w 2615309"/>
              <a:gd name="connsiteY7" fmla="*/ 0 h 6858000"/>
              <a:gd name="connsiteX8" fmla="*/ 1431370 w 2615309"/>
              <a:gd name="connsiteY8" fmla="*/ 0 h 6858000"/>
              <a:gd name="connsiteX9" fmla="*/ 2319687 w 2615309"/>
              <a:gd name="connsiteY9" fmla="*/ 0 h 6858000"/>
              <a:gd name="connsiteX10" fmla="*/ 2325689 w 2615309"/>
              <a:gd name="connsiteY10" fmla="*/ 2232212 h 6858000"/>
              <a:gd name="connsiteX11" fmla="*/ 35541 w 2615309"/>
              <a:gd name="connsiteY11" fmla="*/ 4540257 h 6858000"/>
              <a:gd name="connsiteX12" fmla="*/ 0 w 2615309"/>
              <a:gd name="connsiteY12" fmla="*/ 46385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15309" h="6858000">
                <a:moveTo>
                  <a:pt x="0" y="5432774"/>
                </a:moveTo>
                <a:lnTo>
                  <a:pt x="22749" y="5494041"/>
                </a:lnTo>
                <a:cubicBezTo>
                  <a:pt x="245079" y="6009207"/>
                  <a:pt x="764757" y="6455849"/>
                  <a:pt x="975207" y="6858000"/>
                </a:cubicBezTo>
                <a:cubicBezTo>
                  <a:pt x="975207" y="6858000"/>
                  <a:pt x="975207" y="6858000"/>
                  <a:pt x="807147" y="6858000"/>
                </a:cubicBezTo>
                <a:cubicBezTo>
                  <a:pt x="807147" y="6858000"/>
                  <a:pt x="807147" y="6858000"/>
                  <a:pt x="147168" y="6858000"/>
                </a:cubicBezTo>
                <a:lnTo>
                  <a:pt x="0" y="6858000"/>
                </a:lnTo>
                <a:close/>
                <a:moveTo>
                  <a:pt x="0" y="0"/>
                </a:moveTo>
                <a:lnTo>
                  <a:pt x="29506" y="0"/>
                </a:lnTo>
                <a:cubicBezTo>
                  <a:pt x="301185" y="0"/>
                  <a:pt x="735872" y="0"/>
                  <a:pt x="1431370" y="0"/>
                </a:cubicBezTo>
                <a:cubicBezTo>
                  <a:pt x="1431370" y="0"/>
                  <a:pt x="1431370" y="0"/>
                  <a:pt x="2319687" y="0"/>
                </a:cubicBezTo>
                <a:cubicBezTo>
                  <a:pt x="2721830" y="645459"/>
                  <a:pt x="2703824" y="1539688"/>
                  <a:pt x="2325689" y="2232212"/>
                </a:cubicBezTo>
                <a:cubicBezTo>
                  <a:pt x="1537908" y="3656760"/>
                  <a:pt x="454709" y="3580332"/>
                  <a:pt x="35541" y="4540257"/>
                </a:cubicBezTo>
                <a:lnTo>
                  <a:pt x="0" y="4638537"/>
                </a:lnTo>
                <a:close/>
              </a:path>
            </a:pathLst>
          </a:custGeom>
          <a:gradFill flip="none" rotWithShape="1">
            <a:gsLst>
              <a:gs pos="0">
                <a:srgbClr val="4B7068"/>
              </a:gs>
              <a:gs pos="100000">
                <a:srgbClr val="678B76"/>
              </a:gs>
            </a:gsLst>
            <a:lin ang="0" scaled="1"/>
            <a:tileRect/>
          </a:gradFill>
          <a:ln>
            <a:noFill/>
          </a:ln>
        </p:spPr>
        <p:txBody>
          <a:bodyPr vert="horz" wrap="square" lIns="91440" tIns="45720" rIns="91440" bIns="45720" numCol="1" anchor="t" anchorCtr="0" compatLnSpc="1">
            <a:noAutofit/>
          </a:bodyPr>
          <a:lstStyle/>
          <a:p>
            <a:endParaRPr lang="zh-CN" altLang="en-US">
              <a:cs typeface="+mn-ea"/>
              <a:sym typeface="+mn-lt"/>
            </a:endParaRPr>
          </a:p>
        </p:txBody>
      </p:sp>
      <p:grpSp>
        <p:nvGrpSpPr>
          <p:cNvPr id="51" name="组合 50"/>
          <p:cNvGrpSpPr/>
          <p:nvPr/>
        </p:nvGrpSpPr>
        <p:grpSpPr>
          <a:xfrm>
            <a:off x="8865366" y="0"/>
            <a:ext cx="3326634" cy="1413206"/>
            <a:chOff x="8859709" y="-6952"/>
            <a:chExt cx="3326634" cy="1413206"/>
          </a:xfrm>
        </p:grpSpPr>
        <p:sp>
          <p:nvSpPr>
            <p:cNvPr id="56" name="Freeform 6"/>
            <p:cNvSpPr/>
            <p:nvPr/>
          </p:nvSpPr>
          <p:spPr bwMode="auto">
            <a:xfrm>
              <a:off x="9479209" y="-6952"/>
              <a:ext cx="2707134" cy="1413206"/>
            </a:xfrm>
            <a:custGeom>
              <a:avLst/>
              <a:gdLst>
                <a:gd name="T0" fmla="*/ 403 w 403"/>
                <a:gd name="T1" fmla="*/ 205 h 210"/>
                <a:gd name="T2" fmla="*/ 403 w 403"/>
                <a:gd name="T3" fmla="*/ 0 h 210"/>
                <a:gd name="T4" fmla="*/ 0 w 403"/>
                <a:gd name="T5" fmla="*/ 0 h 210"/>
                <a:gd name="T6" fmla="*/ 403 w 403"/>
                <a:gd name="T7" fmla="*/ 205 h 210"/>
              </a:gdLst>
              <a:ahLst/>
              <a:cxnLst>
                <a:cxn ang="0">
                  <a:pos x="T0" y="T1"/>
                </a:cxn>
                <a:cxn ang="0">
                  <a:pos x="T2" y="T3"/>
                </a:cxn>
                <a:cxn ang="0">
                  <a:pos x="T4" y="T5"/>
                </a:cxn>
                <a:cxn ang="0">
                  <a:pos x="T6" y="T7"/>
                </a:cxn>
              </a:cxnLst>
              <a:rect l="0" t="0" r="r" b="b"/>
              <a:pathLst>
                <a:path w="403" h="210">
                  <a:moveTo>
                    <a:pt x="403" y="205"/>
                  </a:moveTo>
                  <a:cubicBezTo>
                    <a:pt x="403" y="0"/>
                    <a:pt x="403" y="0"/>
                    <a:pt x="403" y="0"/>
                  </a:cubicBezTo>
                  <a:cubicBezTo>
                    <a:pt x="0" y="0"/>
                    <a:pt x="0" y="0"/>
                    <a:pt x="0" y="0"/>
                  </a:cubicBezTo>
                  <a:cubicBezTo>
                    <a:pt x="99" y="133"/>
                    <a:pt x="283" y="210"/>
                    <a:pt x="403" y="205"/>
                  </a:cubicBezTo>
                  <a:close/>
                </a:path>
              </a:pathLst>
            </a:custGeom>
            <a:gradFill>
              <a:gsLst>
                <a:gs pos="0">
                  <a:srgbClr val="4B7068"/>
                </a:gs>
                <a:gs pos="100000">
                  <a:srgbClr val="678B76"/>
                </a:gs>
              </a:gsLst>
              <a:lin ang="0" scaled="1"/>
            </a:gra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Freeform 8"/>
            <p:cNvSpPr/>
            <p:nvPr/>
          </p:nvSpPr>
          <p:spPr bwMode="auto">
            <a:xfrm>
              <a:off x="8859709" y="-6952"/>
              <a:ext cx="3326634" cy="708019"/>
            </a:xfrm>
            <a:custGeom>
              <a:avLst/>
              <a:gdLst>
                <a:gd name="T0" fmla="*/ 0 w 495"/>
                <a:gd name="T1" fmla="*/ 0 h 105"/>
                <a:gd name="T2" fmla="*/ 141 w 495"/>
                <a:gd name="T3" fmla="*/ 88 h 105"/>
                <a:gd name="T4" fmla="*/ 471 w 495"/>
                <a:gd name="T5" fmla="*/ 63 h 105"/>
                <a:gd name="T6" fmla="*/ 495 w 495"/>
                <a:gd name="T7" fmla="*/ 79 h 105"/>
              </a:gdLst>
              <a:ahLst/>
              <a:cxnLst>
                <a:cxn ang="0">
                  <a:pos x="T0" y="T1"/>
                </a:cxn>
                <a:cxn ang="0">
                  <a:pos x="T2" y="T3"/>
                </a:cxn>
                <a:cxn ang="0">
                  <a:pos x="T4" y="T5"/>
                </a:cxn>
                <a:cxn ang="0">
                  <a:pos x="T6" y="T7"/>
                </a:cxn>
              </a:cxnLst>
              <a:rect l="0" t="0" r="r" b="b"/>
              <a:pathLst>
                <a:path w="495" h="105">
                  <a:moveTo>
                    <a:pt x="0" y="0"/>
                  </a:moveTo>
                  <a:cubicBezTo>
                    <a:pt x="44" y="61"/>
                    <a:pt x="98" y="81"/>
                    <a:pt x="141" y="88"/>
                  </a:cubicBezTo>
                  <a:cubicBezTo>
                    <a:pt x="260" y="105"/>
                    <a:pt x="397" y="34"/>
                    <a:pt x="471" y="63"/>
                  </a:cubicBezTo>
                  <a:cubicBezTo>
                    <a:pt x="484" y="68"/>
                    <a:pt x="491" y="75"/>
                    <a:pt x="495" y="79"/>
                  </a:cubicBezTo>
                </a:path>
              </a:pathLst>
            </a:custGeom>
            <a:noFill/>
            <a:ln w="28575" cap="flat">
              <a:solidFill>
                <a:srgbClr val="A88A5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grpSp>
      <p:sp>
        <p:nvSpPr>
          <p:cNvPr id="18" name="任意多边形: 形状 17"/>
          <p:cNvSpPr/>
          <p:nvPr/>
        </p:nvSpPr>
        <p:spPr bwMode="auto">
          <a:xfrm>
            <a:off x="8297034" y="5472245"/>
            <a:ext cx="3905515" cy="1385755"/>
          </a:xfrm>
          <a:custGeom>
            <a:avLst/>
            <a:gdLst>
              <a:gd name="connsiteX0" fmla="*/ 1279381 w 3905515"/>
              <a:gd name="connsiteY0" fmla="*/ 4 h 1385755"/>
              <a:gd name="connsiteX1" fmla="*/ 3828782 w 3905515"/>
              <a:gd name="connsiteY1" fmla="*/ 547657 h 1385755"/>
              <a:gd name="connsiteX2" fmla="*/ 3905515 w 3905515"/>
              <a:gd name="connsiteY2" fmla="*/ 539189 h 1385755"/>
              <a:gd name="connsiteX3" fmla="*/ 3905515 w 3905515"/>
              <a:gd name="connsiteY3" fmla="*/ 1385755 h 1385755"/>
              <a:gd name="connsiteX4" fmla="*/ 3834045 w 3905515"/>
              <a:gd name="connsiteY4" fmla="*/ 1385755 h 1385755"/>
              <a:gd name="connsiteX5" fmla="*/ 0 w 3905515"/>
              <a:gd name="connsiteY5" fmla="*/ 1385755 h 1385755"/>
              <a:gd name="connsiteX6" fmla="*/ 692211 w 3905515"/>
              <a:gd name="connsiteY6" fmla="*/ 160410 h 1385755"/>
              <a:gd name="connsiteX7" fmla="*/ 1279381 w 3905515"/>
              <a:gd name="connsiteY7" fmla="*/ 4 h 1385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5515" h="1385755">
                <a:moveTo>
                  <a:pt x="1279381" y="4"/>
                </a:moveTo>
                <a:cubicBezTo>
                  <a:pt x="2018798" y="-1749"/>
                  <a:pt x="2844576" y="595752"/>
                  <a:pt x="3828782" y="547657"/>
                </a:cubicBezTo>
                <a:lnTo>
                  <a:pt x="3905515" y="539189"/>
                </a:lnTo>
                <a:lnTo>
                  <a:pt x="3905515" y="1385755"/>
                </a:lnTo>
                <a:lnTo>
                  <a:pt x="3834045" y="1385755"/>
                </a:lnTo>
                <a:cubicBezTo>
                  <a:pt x="3286325" y="1385755"/>
                  <a:pt x="2190883" y="1385755"/>
                  <a:pt x="0" y="1385755"/>
                </a:cubicBezTo>
                <a:cubicBezTo>
                  <a:pt x="100808" y="914469"/>
                  <a:pt x="241938" y="429717"/>
                  <a:pt x="692211" y="160410"/>
                </a:cubicBezTo>
                <a:cubicBezTo>
                  <a:pt x="882485" y="45534"/>
                  <a:pt x="1077721" y="483"/>
                  <a:pt x="1279381" y="4"/>
                </a:cubicBezTo>
                <a:close/>
              </a:path>
            </a:pathLst>
          </a:custGeom>
          <a:gradFill>
            <a:gsLst>
              <a:gs pos="0">
                <a:srgbClr val="4B7068"/>
              </a:gs>
              <a:gs pos="100000">
                <a:srgbClr val="678B76"/>
              </a:gs>
            </a:gsLst>
            <a:lin ang="0" scaled="1"/>
          </a:gra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55" name="Freeform 9"/>
          <p:cNvSpPr/>
          <p:nvPr/>
        </p:nvSpPr>
        <p:spPr bwMode="auto">
          <a:xfrm>
            <a:off x="7706857" y="4920857"/>
            <a:ext cx="4950348" cy="1937139"/>
          </a:xfrm>
          <a:custGeom>
            <a:avLst/>
            <a:gdLst>
              <a:gd name="T0" fmla="*/ 0 w 737"/>
              <a:gd name="T1" fmla="*/ 288 h 288"/>
              <a:gd name="T2" fmla="*/ 119 w 737"/>
              <a:gd name="T3" fmla="*/ 74 h 288"/>
              <a:gd name="T4" fmla="*/ 352 w 737"/>
              <a:gd name="T5" fmla="*/ 27 h 288"/>
              <a:gd name="T6" fmla="*/ 543 w 737"/>
              <a:gd name="T7" fmla="*/ 114 h 288"/>
              <a:gd name="T8" fmla="*/ 737 w 737"/>
              <a:gd name="T9" fmla="*/ 53 h 288"/>
            </a:gdLst>
            <a:ahLst/>
            <a:cxnLst>
              <a:cxn ang="0">
                <a:pos x="T0" y="T1"/>
              </a:cxn>
              <a:cxn ang="0">
                <a:pos x="T2" y="T3"/>
              </a:cxn>
              <a:cxn ang="0">
                <a:pos x="T4" y="T5"/>
              </a:cxn>
              <a:cxn ang="0">
                <a:pos x="T6" y="T7"/>
              </a:cxn>
              <a:cxn ang="0">
                <a:pos x="T8" y="T9"/>
              </a:cxn>
            </a:cxnLst>
            <a:rect l="0" t="0" r="r" b="b"/>
            <a:pathLst>
              <a:path w="737" h="288">
                <a:moveTo>
                  <a:pt x="0" y="288"/>
                </a:moveTo>
                <a:cubicBezTo>
                  <a:pt x="2" y="267"/>
                  <a:pt x="18" y="149"/>
                  <a:pt x="119" y="74"/>
                </a:cubicBezTo>
                <a:cubicBezTo>
                  <a:pt x="220" y="0"/>
                  <a:pt x="334" y="23"/>
                  <a:pt x="352" y="27"/>
                </a:cubicBezTo>
                <a:cubicBezTo>
                  <a:pt x="445" y="47"/>
                  <a:pt x="461" y="102"/>
                  <a:pt x="543" y="114"/>
                </a:cubicBezTo>
                <a:cubicBezTo>
                  <a:pt x="620" y="125"/>
                  <a:pt x="690" y="87"/>
                  <a:pt x="737" y="53"/>
                </a:cubicBezTo>
              </a:path>
            </a:pathLst>
          </a:custGeom>
          <a:noFill/>
          <a:ln w="28575" cap="flat">
            <a:solidFill>
              <a:srgbClr val="A88A5C"/>
            </a:solidFill>
            <a:prstDash val="solid"/>
            <a:miter lim="800000"/>
          </a:ln>
        </p:spPr>
        <p:txBody>
          <a:bodyPr vert="horz" wrap="square" lIns="91440" tIns="45720" rIns="91440" bIns="45720" numCol="1" anchor="t" anchorCtr="0" compatLnSpc="1"/>
          <a:lstStyle/>
          <a:p>
            <a:endParaRPr lang="zh-CN" altLang="en-US">
              <a:cs typeface="+mn-ea"/>
              <a:sym typeface="+mn-lt"/>
            </a:endParaRPr>
          </a:p>
        </p:txBody>
      </p:sp>
      <p:sp>
        <p:nvSpPr>
          <p:cNvPr id="53" name="Freeform 10"/>
          <p:cNvSpPr/>
          <p:nvPr/>
        </p:nvSpPr>
        <p:spPr bwMode="auto">
          <a:xfrm>
            <a:off x="-292021" y="-6952"/>
            <a:ext cx="1852805" cy="6864950"/>
          </a:xfrm>
          <a:custGeom>
            <a:avLst/>
            <a:gdLst>
              <a:gd name="T0" fmla="*/ 33 w 451"/>
              <a:gd name="T1" fmla="*/ 1020 h 1020"/>
              <a:gd name="T2" fmla="*/ 49 w 451"/>
              <a:gd name="T3" fmla="*/ 799 h 1020"/>
              <a:gd name="T4" fmla="*/ 364 w 451"/>
              <a:gd name="T5" fmla="*/ 597 h 1020"/>
              <a:gd name="T6" fmla="*/ 404 w 451"/>
              <a:gd name="T7" fmla="*/ 315 h 1020"/>
              <a:gd name="T8" fmla="*/ 208 w 451"/>
              <a:gd name="T9" fmla="*/ 92 h 1020"/>
              <a:gd name="T10" fmla="*/ 236 w 451"/>
              <a:gd name="T11" fmla="*/ 0 h 1020"/>
            </a:gdLst>
            <a:ahLst/>
            <a:cxnLst>
              <a:cxn ang="0">
                <a:pos x="T0" y="T1"/>
              </a:cxn>
              <a:cxn ang="0">
                <a:pos x="T2" y="T3"/>
              </a:cxn>
              <a:cxn ang="0">
                <a:pos x="T4" y="T5"/>
              </a:cxn>
              <a:cxn ang="0">
                <a:pos x="T6" y="T7"/>
              </a:cxn>
              <a:cxn ang="0">
                <a:pos x="T8" y="T9"/>
              </a:cxn>
              <a:cxn ang="0">
                <a:pos x="T10" y="T11"/>
              </a:cxn>
            </a:cxnLst>
            <a:rect l="0" t="0" r="r" b="b"/>
            <a:pathLst>
              <a:path w="451" h="1020">
                <a:moveTo>
                  <a:pt x="33" y="1020"/>
                </a:moveTo>
                <a:cubicBezTo>
                  <a:pt x="14" y="958"/>
                  <a:pt x="0" y="872"/>
                  <a:pt x="49" y="799"/>
                </a:cubicBezTo>
                <a:cubicBezTo>
                  <a:pt x="123" y="688"/>
                  <a:pt x="270" y="716"/>
                  <a:pt x="364" y="597"/>
                </a:cubicBezTo>
                <a:cubicBezTo>
                  <a:pt x="422" y="524"/>
                  <a:pt x="451" y="406"/>
                  <a:pt x="404" y="315"/>
                </a:cubicBezTo>
                <a:cubicBezTo>
                  <a:pt x="350" y="210"/>
                  <a:pt x="217" y="190"/>
                  <a:pt x="208" y="92"/>
                </a:cubicBezTo>
                <a:cubicBezTo>
                  <a:pt x="205" y="54"/>
                  <a:pt x="221" y="21"/>
                  <a:pt x="236" y="0"/>
                </a:cubicBezTo>
              </a:path>
            </a:pathLst>
          </a:custGeom>
          <a:noFill/>
          <a:ln w="28575" cap="flat">
            <a:solidFill>
              <a:srgbClr val="A88A5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n-ea"/>
              <a:sym typeface="+mn-lt"/>
            </a:endParaRPr>
          </a:p>
        </p:txBody>
      </p:sp>
      <p:pic>
        <p:nvPicPr>
          <p:cNvPr id="14" name="图片 13"/>
          <p:cNvPicPr>
            <a:picLocks noChangeAspect="1"/>
          </p:cNvPicPr>
          <p:nvPr/>
        </p:nvPicPr>
        <p:blipFill>
          <a:blip r:embed="rId3"/>
          <a:stretch>
            <a:fillRect/>
          </a:stretch>
        </p:blipFill>
        <p:spPr>
          <a:xfrm flipH="1">
            <a:off x="441315" y="2835796"/>
            <a:ext cx="455994" cy="2813965"/>
          </a:xfrm>
          <a:prstGeom prst="rect">
            <a:avLst/>
          </a:prstGeom>
        </p:spPr>
      </p:pic>
      <p:pic>
        <p:nvPicPr>
          <p:cNvPr id="15" name="图片 14"/>
          <p:cNvPicPr>
            <a:picLocks noChangeAspect="1"/>
          </p:cNvPicPr>
          <p:nvPr/>
        </p:nvPicPr>
        <p:blipFill>
          <a:blip r:embed="rId3"/>
          <a:stretch>
            <a:fillRect/>
          </a:stretch>
        </p:blipFill>
        <p:spPr>
          <a:xfrm>
            <a:off x="11508906" y="354009"/>
            <a:ext cx="368178" cy="2272053"/>
          </a:xfrm>
          <a:prstGeom prst="rect">
            <a:avLst/>
          </a:prstGeom>
        </p:spPr>
      </p:pic>
    </p:spTree>
    <p:extLst>
      <p:ext uri="{BB962C8B-B14F-4D97-AF65-F5344CB8AC3E}">
        <p14:creationId xmlns:p14="http://schemas.microsoft.com/office/powerpoint/2010/main" val="3277564287"/>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992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-1</a:t>
            </a:r>
            <a:endParaRPr kumimoji="1" lang="zh-CN" altLang="en-US" sz="1400" dirty="0">
              <a:solidFill>
                <a:schemeClr val="bg1"/>
              </a:solidFill>
              <a:cs typeface="+mn-ea"/>
              <a:sym typeface="+mn-lt"/>
            </a:endParaRPr>
          </a:p>
        </p:txBody>
      </p:sp>
      <p:sp>
        <p:nvSpPr>
          <p:cNvPr id="8" name="文本框 7"/>
          <p:cNvSpPr txBox="1"/>
          <p:nvPr/>
        </p:nvSpPr>
        <p:spPr>
          <a:xfrm>
            <a:off x="2370856" y="4779797"/>
            <a:ext cx="869149" cy="307777"/>
          </a:xfrm>
          <a:prstGeom prst="rect">
            <a:avLst/>
          </a:prstGeom>
          <a:noFill/>
        </p:spPr>
        <p:txBody>
          <a:bodyPr wrap="none" rtlCol="0">
            <a:spAutoFit/>
          </a:bodyPr>
          <a:lstStyle/>
          <a:p>
            <a:r>
              <a:rPr kumimoji="1" lang="zh-CN" altLang="en-US" sz="1400" dirty="0">
                <a:solidFill>
                  <a:schemeClr val="bg1"/>
                </a:solidFill>
                <a:cs typeface="+mn-ea"/>
                <a:sym typeface="+mn-lt"/>
              </a:rPr>
              <a:t>流程明</a:t>
            </a:r>
            <a:r>
              <a:rPr kumimoji="1" lang="en-US" altLang="zh-CN" sz="1400" dirty="0">
                <a:solidFill>
                  <a:schemeClr val="bg1"/>
                </a:solidFill>
                <a:cs typeface="+mn-ea"/>
                <a:sym typeface="+mn-lt"/>
              </a:rPr>
              <a:t>-2</a:t>
            </a:r>
            <a:endParaRPr kumimoji="1" lang="zh-CN" altLang="en-US" sz="1400" dirty="0">
              <a:solidFill>
                <a:schemeClr val="bg1"/>
              </a:solidFill>
              <a:cs typeface="+mn-ea"/>
              <a:sym typeface="+mn-lt"/>
            </a:endParaRPr>
          </a:p>
        </p:txBody>
      </p:sp>
      <p:sp>
        <p:nvSpPr>
          <p:cNvPr id="10" name="文本框 9"/>
          <p:cNvSpPr txBox="1"/>
          <p:nvPr/>
        </p:nvSpPr>
        <p:spPr>
          <a:xfrm>
            <a:off x="3742456" y="4779797"/>
            <a:ext cx="1087157" cy="307777"/>
          </a:xfrm>
          <a:prstGeom prst="rect">
            <a:avLst/>
          </a:prstGeom>
          <a:noFill/>
        </p:spPr>
        <p:txBody>
          <a:bodyPr wrap="none" rtlCol="0">
            <a:spAutoFit/>
          </a:bodyPr>
          <a:lstStyle/>
          <a:p>
            <a:r>
              <a:rPr kumimoji="1" lang="zh-CN" altLang="en-US" sz="1400" dirty="0">
                <a:solidFill>
                  <a:schemeClr val="bg1"/>
                </a:solidFill>
                <a:cs typeface="+mn-ea"/>
                <a:sym typeface="+mn-lt"/>
              </a:rPr>
              <a:t>流程说明</a:t>
            </a:r>
            <a:r>
              <a:rPr kumimoji="1" lang="en-US" altLang="zh-CN" sz="1400" dirty="0">
                <a:solidFill>
                  <a:schemeClr val="bg1"/>
                </a:solidFill>
                <a:cs typeface="+mn-ea"/>
                <a:sym typeface="+mn-lt"/>
              </a:rPr>
              <a:t>-3</a:t>
            </a:r>
            <a:endParaRPr kumimoji="1" lang="zh-CN" altLang="en-US" sz="1400" dirty="0">
              <a:solidFill>
                <a:schemeClr val="bg1"/>
              </a:solidFill>
              <a:cs typeface="+mn-ea"/>
              <a:sym typeface="+mn-lt"/>
            </a:endParaRPr>
          </a:p>
        </p:txBody>
      </p:sp>
      <p:sp>
        <p:nvSpPr>
          <p:cNvPr id="12" name="文本框 11"/>
          <p:cNvSpPr txBox="1"/>
          <p:nvPr/>
        </p:nvSpPr>
        <p:spPr>
          <a:xfrm>
            <a:off x="5114056" y="4779797"/>
            <a:ext cx="1087157" cy="307777"/>
          </a:xfrm>
          <a:prstGeom prst="rect">
            <a:avLst/>
          </a:prstGeom>
          <a:noFill/>
        </p:spPr>
        <p:txBody>
          <a:bodyPr wrap="none" rtlCol="0">
            <a:spAutoFit/>
          </a:bodyPr>
          <a:lstStyle/>
          <a:p>
            <a:r>
              <a:rPr kumimoji="1" lang="zh-CN" altLang="en-US" sz="1400">
                <a:solidFill>
                  <a:schemeClr val="bg1"/>
                </a:solidFill>
                <a:cs typeface="+mn-ea"/>
                <a:sym typeface="+mn-lt"/>
              </a:rPr>
              <a:t>流程说明</a:t>
            </a:r>
            <a:r>
              <a:rPr kumimoji="1" lang="en-US" altLang="zh-CN" sz="1400">
                <a:solidFill>
                  <a:schemeClr val="bg1"/>
                </a:solidFill>
                <a:cs typeface="+mn-ea"/>
                <a:sym typeface="+mn-lt"/>
              </a:rPr>
              <a:t>-4</a:t>
            </a:r>
            <a:endParaRPr kumimoji="1" lang="zh-CN" altLang="en-US" sz="1400">
              <a:solidFill>
                <a:schemeClr val="bg1"/>
              </a:solidFill>
              <a:cs typeface="+mn-ea"/>
              <a:sym typeface="+mn-lt"/>
            </a:endParaRPr>
          </a:p>
        </p:txBody>
      </p:sp>
      <p:sp>
        <p:nvSpPr>
          <p:cNvPr id="17" name="文本框 16"/>
          <p:cNvSpPr txBox="1"/>
          <p:nvPr/>
        </p:nvSpPr>
        <p:spPr bwMode="auto">
          <a:xfrm>
            <a:off x="396974" y="1140153"/>
            <a:ext cx="7228944" cy="589072"/>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sz="2400" dirty="0">
                <a:sym typeface="+mn-lt"/>
              </a:rPr>
              <a:t>Goal: remove highlight and restore detail of QR code. </a:t>
            </a:r>
            <a:endParaRPr lang="en-US" altLang="zh-CN" sz="2400" dirty="0">
              <a:solidFill>
                <a:schemeClr val="tx1">
                  <a:lumMod val="65000"/>
                  <a:lumOff val="35000"/>
                </a:schemeClr>
              </a:solidFill>
              <a:cs typeface="+mn-ea"/>
              <a:sym typeface="+mn-lt"/>
            </a:endParaRPr>
          </a:p>
        </p:txBody>
      </p:sp>
      <p:grpSp>
        <p:nvGrpSpPr>
          <p:cNvPr id="18" name="组合 17"/>
          <p:cNvGrpSpPr/>
          <p:nvPr/>
        </p:nvGrpSpPr>
        <p:grpSpPr>
          <a:xfrm>
            <a:off x="409834" y="224524"/>
            <a:ext cx="5505661" cy="492443"/>
            <a:chOff x="198870" y="91385"/>
            <a:chExt cx="5505661" cy="492443"/>
          </a:xfrm>
        </p:grpSpPr>
        <p:sp>
          <p:nvSpPr>
            <p:cNvPr id="19" name="椭圆 14"/>
            <p:cNvSpPr/>
            <p:nvPr/>
          </p:nvSpPr>
          <p:spPr>
            <a:xfrm rot="21283918">
              <a:off x="198870" y="204059"/>
              <a:ext cx="386147" cy="297873"/>
            </a:xfrm>
            <a:custGeom>
              <a:avLst/>
              <a:gdLst>
                <a:gd name="connsiteX0" fmla="*/ 0 w 4109013"/>
                <a:gd name="connsiteY0" fmla="*/ 1475772 h 2951544"/>
                <a:gd name="connsiteX1" fmla="*/ 2054507 w 4109013"/>
                <a:gd name="connsiteY1" fmla="*/ 0 h 2951544"/>
                <a:gd name="connsiteX2" fmla="*/ 4109014 w 4109013"/>
                <a:gd name="connsiteY2" fmla="*/ 1475772 h 2951544"/>
                <a:gd name="connsiteX3" fmla="*/ 2054507 w 4109013"/>
                <a:gd name="connsiteY3" fmla="*/ 2951544 h 2951544"/>
                <a:gd name="connsiteX4" fmla="*/ 0 w 4109013"/>
                <a:gd name="connsiteY4" fmla="*/ 1475772 h 2951544"/>
                <a:gd name="connsiteX0-1" fmla="*/ 74 w 4109088"/>
                <a:gd name="connsiteY0-2" fmla="*/ 1140106 h 2615878"/>
                <a:gd name="connsiteX1-3" fmla="*/ 2112455 w 4109088"/>
                <a:gd name="connsiteY1-4" fmla="*/ 0 h 2615878"/>
                <a:gd name="connsiteX2-5" fmla="*/ 4109088 w 4109088"/>
                <a:gd name="connsiteY2-6" fmla="*/ 1140106 h 2615878"/>
                <a:gd name="connsiteX3-7" fmla="*/ 2054581 w 4109088"/>
                <a:gd name="connsiteY3-8" fmla="*/ 2615878 h 2615878"/>
                <a:gd name="connsiteX4-9" fmla="*/ 74 w 4109088"/>
                <a:gd name="connsiteY4-10" fmla="*/ 1140106 h 2615878"/>
                <a:gd name="connsiteX0-11" fmla="*/ 74 w 4109088"/>
                <a:gd name="connsiteY0-12" fmla="*/ 1192083 h 2667855"/>
                <a:gd name="connsiteX1-13" fmla="*/ 2112455 w 4109088"/>
                <a:gd name="connsiteY1-14" fmla="*/ 51977 h 2667855"/>
                <a:gd name="connsiteX2-15" fmla="*/ 4109088 w 4109088"/>
                <a:gd name="connsiteY2-16" fmla="*/ 1192083 h 2667855"/>
                <a:gd name="connsiteX3-17" fmla="*/ 2054581 w 4109088"/>
                <a:gd name="connsiteY3-18" fmla="*/ 2667855 h 2667855"/>
                <a:gd name="connsiteX4-19" fmla="*/ 74 w 4109088"/>
                <a:gd name="connsiteY4-20" fmla="*/ 1192083 h 2667855"/>
                <a:gd name="connsiteX0-21" fmla="*/ 74 w 4109088"/>
                <a:gd name="connsiteY0-22" fmla="*/ 1174543 h 2650315"/>
                <a:gd name="connsiteX1-23" fmla="*/ 2112455 w 4109088"/>
                <a:gd name="connsiteY1-24" fmla="*/ 34437 h 2650315"/>
                <a:gd name="connsiteX2-25" fmla="*/ 4109088 w 4109088"/>
                <a:gd name="connsiteY2-26" fmla="*/ 1174543 h 2650315"/>
                <a:gd name="connsiteX3-27" fmla="*/ 2054581 w 4109088"/>
                <a:gd name="connsiteY3-28" fmla="*/ 2650315 h 2650315"/>
                <a:gd name="connsiteX4-29" fmla="*/ 74 w 4109088"/>
                <a:gd name="connsiteY4-30" fmla="*/ 1174543 h 2650315"/>
                <a:gd name="connsiteX0-31" fmla="*/ 74 w 4109088"/>
                <a:gd name="connsiteY0-32" fmla="*/ 1147524 h 2623296"/>
                <a:gd name="connsiteX1-33" fmla="*/ 2112455 w 4109088"/>
                <a:gd name="connsiteY1-34" fmla="*/ 7418 h 2623296"/>
                <a:gd name="connsiteX2-35" fmla="*/ 4109088 w 4109088"/>
                <a:gd name="connsiteY2-36" fmla="*/ 1147524 h 2623296"/>
                <a:gd name="connsiteX3-37" fmla="*/ 2054581 w 4109088"/>
                <a:gd name="connsiteY3-38" fmla="*/ 2623296 h 2623296"/>
                <a:gd name="connsiteX4-39" fmla="*/ 74 w 4109088"/>
                <a:gd name="connsiteY4-40" fmla="*/ 1147524 h 2623296"/>
                <a:gd name="connsiteX0-41" fmla="*/ 13872 w 4122886"/>
                <a:gd name="connsiteY0-42" fmla="*/ 1159989 h 2635761"/>
                <a:gd name="connsiteX1-43" fmla="*/ 2126253 w 4122886"/>
                <a:gd name="connsiteY1-44" fmla="*/ 19883 h 2635761"/>
                <a:gd name="connsiteX2-45" fmla="*/ 4122886 w 4122886"/>
                <a:gd name="connsiteY2-46" fmla="*/ 1159989 h 2635761"/>
                <a:gd name="connsiteX3-47" fmla="*/ 2068379 w 4122886"/>
                <a:gd name="connsiteY3-48" fmla="*/ 2635761 h 2635761"/>
                <a:gd name="connsiteX4-49" fmla="*/ 13872 w 4122886"/>
                <a:gd name="connsiteY4-50" fmla="*/ 1159989 h 2635761"/>
                <a:gd name="connsiteX0-51" fmla="*/ 13872 w 4122886"/>
                <a:gd name="connsiteY0-52" fmla="*/ 1534360 h 3010132"/>
                <a:gd name="connsiteX1-53" fmla="*/ 2126253 w 4122886"/>
                <a:gd name="connsiteY1-54" fmla="*/ 394254 h 3010132"/>
                <a:gd name="connsiteX2-55" fmla="*/ 4122886 w 4122886"/>
                <a:gd name="connsiteY2-56" fmla="*/ 1534360 h 3010132"/>
                <a:gd name="connsiteX3-57" fmla="*/ 2068379 w 4122886"/>
                <a:gd name="connsiteY3-58" fmla="*/ 3010132 h 3010132"/>
                <a:gd name="connsiteX4-59" fmla="*/ 13872 w 4122886"/>
                <a:gd name="connsiteY4-60" fmla="*/ 1534360 h 3010132"/>
                <a:gd name="connsiteX0-61" fmla="*/ 13872 w 4122886"/>
                <a:gd name="connsiteY0-62" fmla="*/ 1323543 h 2799315"/>
                <a:gd name="connsiteX1-63" fmla="*/ 2126253 w 4122886"/>
                <a:gd name="connsiteY1-64" fmla="*/ 183437 h 2799315"/>
                <a:gd name="connsiteX2-65" fmla="*/ 4122886 w 4122886"/>
                <a:gd name="connsiteY2-66" fmla="*/ 1323543 h 2799315"/>
                <a:gd name="connsiteX3-67" fmla="*/ 2068379 w 4122886"/>
                <a:gd name="connsiteY3-68" fmla="*/ 2799315 h 2799315"/>
                <a:gd name="connsiteX4-69" fmla="*/ 13872 w 4122886"/>
                <a:gd name="connsiteY4-70" fmla="*/ 1323543 h 2799315"/>
                <a:gd name="connsiteX0-71" fmla="*/ 10247 w 4119261"/>
                <a:gd name="connsiteY0-72" fmla="*/ 1323543 h 2801263"/>
                <a:gd name="connsiteX1-73" fmla="*/ 2122628 w 4119261"/>
                <a:gd name="connsiteY1-74" fmla="*/ 183437 h 2801263"/>
                <a:gd name="connsiteX2-75" fmla="*/ 4119261 w 4119261"/>
                <a:gd name="connsiteY2-76" fmla="*/ 1323543 h 2801263"/>
                <a:gd name="connsiteX3-77" fmla="*/ 2064754 w 4119261"/>
                <a:gd name="connsiteY3-78" fmla="*/ 2799315 h 2801263"/>
                <a:gd name="connsiteX4-79" fmla="*/ 10247 w 4119261"/>
                <a:gd name="connsiteY4-80" fmla="*/ 1323543 h 2801263"/>
                <a:gd name="connsiteX0-81" fmla="*/ 173413 w 4282427"/>
                <a:gd name="connsiteY0-82" fmla="*/ 1323543 h 2804711"/>
                <a:gd name="connsiteX1-83" fmla="*/ 2285794 w 4282427"/>
                <a:gd name="connsiteY1-84" fmla="*/ 183437 h 2804711"/>
                <a:gd name="connsiteX2-85" fmla="*/ 4282427 w 4282427"/>
                <a:gd name="connsiteY2-86" fmla="*/ 1323543 h 2804711"/>
                <a:gd name="connsiteX3-87" fmla="*/ 2227920 w 4282427"/>
                <a:gd name="connsiteY3-88" fmla="*/ 2799315 h 2804711"/>
                <a:gd name="connsiteX4-89" fmla="*/ 173413 w 4282427"/>
                <a:gd name="connsiteY4-90" fmla="*/ 1323543 h 2804711"/>
                <a:gd name="connsiteX0-91" fmla="*/ 52041 w 4161055"/>
                <a:gd name="connsiteY0-92" fmla="*/ 1323543 h 2799315"/>
                <a:gd name="connsiteX1-93" fmla="*/ 2164422 w 4161055"/>
                <a:gd name="connsiteY1-94" fmla="*/ 183437 h 2799315"/>
                <a:gd name="connsiteX2-95" fmla="*/ 4161055 w 4161055"/>
                <a:gd name="connsiteY2-96" fmla="*/ 1323543 h 2799315"/>
                <a:gd name="connsiteX3-97" fmla="*/ 2106548 w 4161055"/>
                <a:gd name="connsiteY3-98" fmla="*/ 2799315 h 2799315"/>
                <a:gd name="connsiteX4-99" fmla="*/ 52041 w 4161055"/>
                <a:gd name="connsiteY4-100" fmla="*/ 1323543 h 2799315"/>
                <a:gd name="connsiteX0-101" fmla="*/ 33449 w 4142463"/>
                <a:gd name="connsiteY0-102" fmla="*/ 1418632 h 2894404"/>
                <a:gd name="connsiteX1-103" fmla="*/ 2145830 w 4142463"/>
                <a:gd name="connsiteY1-104" fmla="*/ 278526 h 2894404"/>
                <a:gd name="connsiteX2-105" fmla="*/ 4142463 w 4142463"/>
                <a:gd name="connsiteY2-106" fmla="*/ 1418632 h 2894404"/>
                <a:gd name="connsiteX3-107" fmla="*/ 2087956 w 4142463"/>
                <a:gd name="connsiteY3-108" fmla="*/ 2894404 h 2894404"/>
                <a:gd name="connsiteX4-109" fmla="*/ 33449 w 4142463"/>
                <a:gd name="connsiteY4-110" fmla="*/ 1418632 h 2894404"/>
                <a:gd name="connsiteX0-111" fmla="*/ 189 w 4109203"/>
                <a:gd name="connsiteY0-112" fmla="*/ 1178983 h 2654755"/>
                <a:gd name="connsiteX1-113" fmla="*/ 2147294 w 4109203"/>
                <a:gd name="connsiteY1-114" fmla="*/ 328244 h 2654755"/>
                <a:gd name="connsiteX2-115" fmla="*/ 4109203 w 4109203"/>
                <a:gd name="connsiteY2-116" fmla="*/ 1178983 h 2654755"/>
                <a:gd name="connsiteX3-117" fmla="*/ 2054696 w 4109203"/>
                <a:gd name="connsiteY3-118" fmla="*/ 2654755 h 2654755"/>
                <a:gd name="connsiteX4-119" fmla="*/ 189 w 4109203"/>
                <a:gd name="connsiteY4-120" fmla="*/ 1178983 h 2654755"/>
                <a:gd name="connsiteX0-121" fmla="*/ 189 w 4109203"/>
                <a:gd name="connsiteY0-122" fmla="*/ 902845 h 2378617"/>
                <a:gd name="connsiteX1-123" fmla="*/ 2147294 w 4109203"/>
                <a:gd name="connsiteY1-124" fmla="*/ 52106 h 2378617"/>
                <a:gd name="connsiteX2-125" fmla="*/ 4109203 w 4109203"/>
                <a:gd name="connsiteY2-126" fmla="*/ 902845 h 2378617"/>
                <a:gd name="connsiteX3-127" fmla="*/ 2054696 w 4109203"/>
                <a:gd name="connsiteY3-128" fmla="*/ 2378617 h 2378617"/>
                <a:gd name="connsiteX4-129" fmla="*/ 189 w 4109203"/>
                <a:gd name="connsiteY4-130" fmla="*/ 902845 h 2378617"/>
                <a:gd name="connsiteX0-131" fmla="*/ 189 w 4109203"/>
                <a:gd name="connsiteY0-132" fmla="*/ 1063120 h 2538892"/>
                <a:gd name="connsiteX1-133" fmla="*/ 2147294 w 4109203"/>
                <a:gd name="connsiteY1-134" fmla="*/ 212381 h 2538892"/>
                <a:gd name="connsiteX2-135" fmla="*/ 4109203 w 4109203"/>
                <a:gd name="connsiteY2-136" fmla="*/ 1063120 h 2538892"/>
                <a:gd name="connsiteX3-137" fmla="*/ 2054696 w 4109203"/>
                <a:gd name="connsiteY3-138" fmla="*/ 2538892 h 2538892"/>
                <a:gd name="connsiteX4-139" fmla="*/ 189 w 4109203"/>
                <a:gd name="connsiteY4-140" fmla="*/ 1063120 h 2538892"/>
                <a:gd name="connsiteX0-141" fmla="*/ 189 w 4109203"/>
                <a:gd name="connsiteY0-142" fmla="*/ 860990 h 2336762"/>
                <a:gd name="connsiteX1-143" fmla="*/ 2147294 w 4109203"/>
                <a:gd name="connsiteY1-144" fmla="*/ 10251 h 2336762"/>
                <a:gd name="connsiteX2-145" fmla="*/ 4109203 w 4109203"/>
                <a:gd name="connsiteY2-146" fmla="*/ 860990 h 2336762"/>
                <a:gd name="connsiteX3-147" fmla="*/ 2054696 w 4109203"/>
                <a:gd name="connsiteY3-148" fmla="*/ 2336762 h 2336762"/>
                <a:gd name="connsiteX4-149" fmla="*/ 189 w 4109203"/>
                <a:gd name="connsiteY4-150" fmla="*/ 860990 h 2336762"/>
                <a:gd name="connsiteX0-151" fmla="*/ 1862 w 4110876"/>
                <a:gd name="connsiteY0-152" fmla="*/ 860990 h 2336762"/>
                <a:gd name="connsiteX1-153" fmla="*/ 2148967 w 4110876"/>
                <a:gd name="connsiteY1-154" fmla="*/ 10251 h 2336762"/>
                <a:gd name="connsiteX2-155" fmla="*/ 4110876 w 4110876"/>
                <a:gd name="connsiteY2-156" fmla="*/ 860990 h 2336762"/>
                <a:gd name="connsiteX3-157" fmla="*/ 2056369 w 4110876"/>
                <a:gd name="connsiteY3-158" fmla="*/ 2336762 h 2336762"/>
                <a:gd name="connsiteX4-159" fmla="*/ 1862 w 4110876"/>
                <a:gd name="connsiteY4-160" fmla="*/ 860990 h 2336762"/>
                <a:gd name="connsiteX0-161" fmla="*/ 4 w 4109018"/>
                <a:gd name="connsiteY0-162" fmla="*/ 1040971 h 2516743"/>
                <a:gd name="connsiteX1-163" fmla="*/ 2066086 w 4109018"/>
                <a:gd name="connsiteY1-164" fmla="*/ 5037 h 2516743"/>
                <a:gd name="connsiteX2-165" fmla="*/ 4109018 w 4109018"/>
                <a:gd name="connsiteY2-166" fmla="*/ 1040971 h 2516743"/>
                <a:gd name="connsiteX3-167" fmla="*/ 2054511 w 4109018"/>
                <a:gd name="connsiteY3-168" fmla="*/ 2516743 h 2516743"/>
                <a:gd name="connsiteX4-169" fmla="*/ 4 w 4109018"/>
                <a:gd name="connsiteY4-170" fmla="*/ 1040971 h 2516743"/>
                <a:gd name="connsiteX0-171" fmla="*/ 4 w 4109018"/>
                <a:gd name="connsiteY0-172" fmla="*/ 1121300 h 2597072"/>
                <a:gd name="connsiteX1-173" fmla="*/ 2066086 w 4109018"/>
                <a:gd name="connsiteY1-174" fmla="*/ 85366 h 2597072"/>
                <a:gd name="connsiteX2-175" fmla="*/ 4109018 w 4109018"/>
                <a:gd name="connsiteY2-176" fmla="*/ 1121300 h 2597072"/>
                <a:gd name="connsiteX3-177" fmla="*/ 2054511 w 4109018"/>
                <a:gd name="connsiteY3-178" fmla="*/ 2597072 h 2597072"/>
                <a:gd name="connsiteX4-179" fmla="*/ 4 w 4109018"/>
                <a:gd name="connsiteY4-180" fmla="*/ 1121300 h 2597072"/>
                <a:gd name="connsiteX0-181" fmla="*/ 4 w 4177490"/>
                <a:gd name="connsiteY0-182" fmla="*/ 1121300 h 2597072"/>
                <a:gd name="connsiteX1-183" fmla="*/ 2066086 w 4177490"/>
                <a:gd name="connsiteY1-184" fmla="*/ 85366 h 2597072"/>
                <a:gd name="connsiteX2-185" fmla="*/ 4109018 w 4177490"/>
                <a:gd name="connsiteY2-186" fmla="*/ 1121300 h 2597072"/>
                <a:gd name="connsiteX3-187" fmla="*/ 2054511 w 4177490"/>
                <a:gd name="connsiteY3-188" fmla="*/ 2597072 h 2597072"/>
                <a:gd name="connsiteX4-189" fmla="*/ 4 w 4177490"/>
                <a:gd name="connsiteY4-190" fmla="*/ 1121300 h 2597072"/>
                <a:gd name="connsiteX0-191" fmla="*/ 4 w 4177490"/>
                <a:gd name="connsiteY0-192" fmla="*/ 1121300 h 2597072"/>
                <a:gd name="connsiteX1-193" fmla="*/ 2066086 w 4177490"/>
                <a:gd name="connsiteY1-194" fmla="*/ 85366 h 2597072"/>
                <a:gd name="connsiteX2-195" fmla="*/ 4109018 w 4177490"/>
                <a:gd name="connsiteY2-196" fmla="*/ 1121300 h 2597072"/>
                <a:gd name="connsiteX3-197" fmla="*/ 2054511 w 4177490"/>
                <a:gd name="connsiteY3-198" fmla="*/ 2597072 h 2597072"/>
                <a:gd name="connsiteX4-199" fmla="*/ 4 w 4177490"/>
                <a:gd name="connsiteY4-200" fmla="*/ 1121300 h 2597072"/>
                <a:gd name="connsiteX0-201" fmla="*/ 4 w 4166790"/>
                <a:gd name="connsiteY0-202" fmla="*/ 1121300 h 2597072"/>
                <a:gd name="connsiteX1-203" fmla="*/ 2066086 w 4166790"/>
                <a:gd name="connsiteY1-204" fmla="*/ 85366 h 2597072"/>
                <a:gd name="connsiteX2-205" fmla="*/ 4109018 w 4166790"/>
                <a:gd name="connsiteY2-206" fmla="*/ 1121300 h 2597072"/>
                <a:gd name="connsiteX3-207" fmla="*/ 2054511 w 4166790"/>
                <a:gd name="connsiteY3-208" fmla="*/ 2597072 h 2597072"/>
                <a:gd name="connsiteX4-209" fmla="*/ 4 w 4166790"/>
                <a:gd name="connsiteY4-210" fmla="*/ 1121300 h 2597072"/>
                <a:gd name="connsiteX0-211" fmla="*/ 5 w 4165672"/>
                <a:gd name="connsiteY0-212" fmla="*/ 990741 h 2466513"/>
                <a:gd name="connsiteX1-213" fmla="*/ 2042937 w 4165672"/>
                <a:gd name="connsiteY1-214" fmla="*/ 93703 h 2466513"/>
                <a:gd name="connsiteX2-215" fmla="*/ 4109019 w 4165672"/>
                <a:gd name="connsiteY2-216" fmla="*/ 990741 h 2466513"/>
                <a:gd name="connsiteX3-217" fmla="*/ 2054512 w 4165672"/>
                <a:gd name="connsiteY3-218" fmla="*/ 2466513 h 2466513"/>
                <a:gd name="connsiteX4-219" fmla="*/ 5 w 4165672"/>
                <a:gd name="connsiteY4-220" fmla="*/ 990741 h 2466513"/>
                <a:gd name="connsiteX0-221" fmla="*/ 5 w 4167279"/>
                <a:gd name="connsiteY0-222" fmla="*/ 998974 h 2474746"/>
                <a:gd name="connsiteX1-223" fmla="*/ 2042937 w 4167279"/>
                <a:gd name="connsiteY1-224" fmla="*/ 101936 h 2474746"/>
                <a:gd name="connsiteX2-225" fmla="*/ 4109019 w 4167279"/>
                <a:gd name="connsiteY2-226" fmla="*/ 998974 h 2474746"/>
                <a:gd name="connsiteX3-227" fmla="*/ 2054512 w 4167279"/>
                <a:gd name="connsiteY3-228" fmla="*/ 2474746 h 2474746"/>
                <a:gd name="connsiteX4-229" fmla="*/ 5 w 4167279"/>
                <a:gd name="connsiteY4-230" fmla="*/ 998974 h 2474746"/>
                <a:gd name="connsiteX0-231" fmla="*/ 94 w 4165682"/>
                <a:gd name="connsiteY0-232" fmla="*/ 1205624 h 2681396"/>
                <a:gd name="connsiteX1-233" fmla="*/ 2008302 w 4165682"/>
                <a:gd name="connsiteY1-234" fmla="*/ 88667 h 2681396"/>
                <a:gd name="connsiteX2-235" fmla="*/ 4109108 w 4165682"/>
                <a:gd name="connsiteY2-236" fmla="*/ 1205624 h 2681396"/>
                <a:gd name="connsiteX3-237" fmla="*/ 2054601 w 4165682"/>
                <a:gd name="connsiteY3-238" fmla="*/ 2681396 h 2681396"/>
                <a:gd name="connsiteX4-239" fmla="*/ 94 w 4165682"/>
                <a:gd name="connsiteY4-240" fmla="*/ 1205624 h 2681396"/>
                <a:gd name="connsiteX0-241" fmla="*/ 94 w 4165682"/>
                <a:gd name="connsiteY0-242" fmla="*/ 1206541 h 2774911"/>
                <a:gd name="connsiteX1-243" fmla="*/ 2008302 w 4165682"/>
                <a:gd name="connsiteY1-244" fmla="*/ 89584 h 2774911"/>
                <a:gd name="connsiteX2-245" fmla="*/ 4109108 w 4165682"/>
                <a:gd name="connsiteY2-246" fmla="*/ 1206541 h 2774911"/>
                <a:gd name="connsiteX3-247" fmla="*/ 2054601 w 4165682"/>
                <a:gd name="connsiteY3-248" fmla="*/ 2774911 h 2774911"/>
                <a:gd name="connsiteX4-249" fmla="*/ 94 w 4165682"/>
                <a:gd name="connsiteY4-250" fmla="*/ 1206541 h 2774911"/>
                <a:gd name="connsiteX0-251" fmla="*/ 302 w 4164291"/>
                <a:gd name="connsiteY0-252" fmla="*/ 1021705 h 2590075"/>
                <a:gd name="connsiteX1-253" fmla="*/ 1973786 w 4164291"/>
                <a:gd name="connsiteY1-254" fmla="*/ 101518 h 2590075"/>
                <a:gd name="connsiteX2-255" fmla="*/ 4109316 w 4164291"/>
                <a:gd name="connsiteY2-256" fmla="*/ 1021705 h 2590075"/>
                <a:gd name="connsiteX3-257" fmla="*/ 2054809 w 4164291"/>
                <a:gd name="connsiteY3-258" fmla="*/ 2590075 h 2590075"/>
                <a:gd name="connsiteX4-259" fmla="*/ 302 w 4164291"/>
                <a:gd name="connsiteY4-260" fmla="*/ 1021705 h 2590075"/>
                <a:gd name="connsiteX0-261" fmla="*/ 302 w 4171146"/>
                <a:gd name="connsiteY0-262" fmla="*/ 1021705 h 2590075"/>
                <a:gd name="connsiteX1-263" fmla="*/ 1973786 w 4171146"/>
                <a:gd name="connsiteY1-264" fmla="*/ 101518 h 2590075"/>
                <a:gd name="connsiteX2-265" fmla="*/ 4109316 w 4171146"/>
                <a:gd name="connsiteY2-266" fmla="*/ 1021705 h 2590075"/>
                <a:gd name="connsiteX3-267" fmla="*/ 2054809 w 4171146"/>
                <a:gd name="connsiteY3-268" fmla="*/ 2590075 h 2590075"/>
                <a:gd name="connsiteX4-269" fmla="*/ 302 w 4171146"/>
                <a:gd name="connsiteY4-270" fmla="*/ 1021705 h 2590075"/>
                <a:gd name="connsiteX0-271" fmla="*/ 302 w 4171146"/>
                <a:gd name="connsiteY0-272" fmla="*/ 1021705 h 2590075"/>
                <a:gd name="connsiteX1-273" fmla="*/ 1973786 w 4171146"/>
                <a:gd name="connsiteY1-274" fmla="*/ 101518 h 2590075"/>
                <a:gd name="connsiteX2-275" fmla="*/ 4109316 w 4171146"/>
                <a:gd name="connsiteY2-276" fmla="*/ 1021705 h 2590075"/>
                <a:gd name="connsiteX3-277" fmla="*/ 2054809 w 4171146"/>
                <a:gd name="connsiteY3-278" fmla="*/ 2590075 h 2590075"/>
                <a:gd name="connsiteX4-279" fmla="*/ 302 w 4171146"/>
                <a:gd name="connsiteY4-280" fmla="*/ 1021705 h 2590075"/>
                <a:gd name="connsiteX0-281" fmla="*/ 302 w 4174646"/>
                <a:gd name="connsiteY0-282" fmla="*/ 1021705 h 2590075"/>
                <a:gd name="connsiteX1-283" fmla="*/ 1973786 w 4174646"/>
                <a:gd name="connsiteY1-284" fmla="*/ 101518 h 2590075"/>
                <a:gd name="connsiteX2-285" fmla="*/ 4109316 w 4174646"/>
                <a:gd name="connsiteY2-286" fmla="*/ 1021705 h 2590075"/>
                <a:gd name="connsiteX3-287" fmla="*/ 2054809 w 4174646"/>
                <a:gd name="connsiteY3-288" fmla="*/ 2590075 h 2590075"/>
                <a:gd name="connsiteX4-289" fmla="*/ 302 w 4174646"/>
                <a:gd name="connsiteY4-290" fmla="*/ 1021705 h 2590075"/>
                <a:gd name="connsiteX0-291" fmla="*/ 150 w 4175680"/>
                <a:gd name="connsiteY0-292" fmla="*/ 1173717 h 2742087"/>
                <a:gd name="connsiteX1-293" fmla="*/ 1996783 w 4175680"/>
                <a:gd name="connsiteY1-294" fmla="*/ 91485 h 2742087"/>
                <a:gd name="connsiteX2-295" fmla="*/ 4109164 w 4175680"/>
                <a:gd name="connsiteY2-296" fmla="*/ 1173717 h 2742087"/>
                <a:gd name="connsiteX3-297" fmla="*/ 2054657 w 4175680"/>
                <a:gd name="connsiteY3-298" fmla="*/ 2742087 h 2742087"/>
                <a:gd name="connsiteX4-299" fmla="*/ 150 w 4175680"/>
                <a:gd name="connsiteY4-300" fmla="*/ 1173717 h 2742087"/>
                <a:gd name="connsiteX0-301" fmla="*/ 56 w 4067387"/>
                <a:gd name="connsiteY0-302" fmla="*/ 1105428 h 2650659"/>
                <a:gd name="connsiteX1-303" fmla="*/ 1915666 w 4067387"/>
                <a:gd name="connsiteY1-304" fmla="*/ 47 h 2650659"/>
                <a:gd name="connsiteX2-305" fmla="*/ 4028047 w 4067387"/>
                <a:gd name="connsiteY2-306" fmla="*/ 1082279 h 2650659"/>
                <a:gd name="connsiteX3-307" fmla="*/ 1973540 w 4067387"/>
                <a:gd name="connsiteY3-308" fmla="*/ 2650649 h 2650659"/>
                <a:gd name="connsiteX4-309" fmla="*/ 56 w 4067387"/>
                <a:gd name="connsiteY4-310" fmla="*/ 1105428 h 2650659"/>
                <a:gd name="connsiteX0-311" fmla="*/ 70 w 4073113"/>
                <a:gd name="connsiteY0-312" fmla="*/ 1164822 h 2710053"/>
                <a:gd name="connsiteX1-313" fmla="*/ 1915680 w 4073113"/>
                <a:gd name="connsiteY1-314" fmla="*/ 59441 h 2710053"/>
                <a:gd name="connsiteX2-315" fmla="*/ 4028061 w 4073113"/>
                <a:gd name="connsiteY2-316" fmla="*/ 1141673 h 2710053"/>
                <a:gd name="connsiteX3-317" fmla="*/ 1973554 w 4073113"/>
                <a:gd name="connsiteY3-318" fmla="*/ 2710043 h 2710053"/>
                <a:gd name="connsiteX4-319" fmla="*/ 70 w 4073113"/>
                <a:gd name="connsiteY4-320" fmla="*/ 1164822 h 2710053"/>
                <a:gd name="connsiteX0-321" fmla="*/ 70 w 4073113"/>
                <a:gd name="connsiteY0-322" fmla="*/ 1043167 h 2588397"/>
                <a:gd name="connsiteX1-323" fmla="*/ 1915680 w 4073113"/>
                <a:gd name="connsiteY1-324" fmla="*/ 65108 h 2588397"/>
                <a:gd name="connsiteX2-325" fmla="*/ 4028061 w 4073113"/>
                <a:gd name="connsiteY2-326" fmla="*/ 1020018 h 2588397"/>
                <a:gd name="connsiteX3-327" fmla="*/ 1973554 w 4073113"/>
                <a:gd name="connsiteY3-328" fmla="*/ 2588388 h 2588397"/>
                <a:gd name="connsiteX4-329" fmla="*/ 70 w 4073113"/>
                <a:gd name="connsiteY4-330" fmla="*/ 1043167 h 258839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073113" h="2588397">
                  <a:moveTo>
                    <a:pt x="70" y="1043167"/>
                  </a:moveTo>
                  <a:cubicBezTo>
                    <a:pt x="-9576" y="622620"/>
                    <a:pt x="978131" y="-243551"/>
                    <a:pt x="1915680" y="65108"/>
                  </a:cubicBezTo>
                  <a:cubicBezTo>
                    <a:pt x="2853229" y="373767"/>
                    <a:pt x="4352152" y="170248"/>
                    <a:pt x="4028061" y="1020018"/>
                  </a:cubicBezTo>
                  <a:cubicBezTo>
                    <a:pt x="3703969" y="1823489"/>
                    <a:pt x="2644886" y="2584530"/>
                    <a:pt x="1973554" y="2588388"/>
                  </a:cubicBezTo>
                  <a:cubicBezTo>
                    <a:pt x="1302222" y="2592246"/>
                    <a:pt x="9716" y="1463714"/>
                    <a:pt x="70" y="1043167"/>
                  </a:cubicBezTo>
                  <a:close/>
                </a:path>
              </a:pathLst>
            </a:custGeom>
            <a:gradFill>
              <a:gsLst>
                <a:gs pos="0">
                  <a:srgbClr val="4B7068"/>
                </a:gs>
                <a:gs pos="100000">
                  <a:srgbClr val="678B7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p:cNvSpPr txBox="1"/>
            <p:nvPr/>
          </p:nvSpPr>
          <p:spPr>
            <a:xfrm>
              <a:off x="597877" y="91385"/>
              <a:ext cx="5106654" cy="492443"/>
            </a:xfrm>
            <a:prstGeom prst="rect">
              <a:avLst/>
            </a:prstGeom>
            <a:noFill/>
          </p:spPr>
          <p:txBody>
            <a:bodyPr wrap="none" rtlCol="0">
              <a:spAutoFit/>
            </a:bodyPr>
            <a:lstStyle/>
            <a:p>
              <a:r>
                <a:rPr lang="en-US" altLang="zh-CN"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rPr>
                <a:t>Highlight Removal by Stitching</a:t>
              </a:r>
              <a:endParaRPr lang="zh-CN" altLang="en-US" sz="2600" dirty="0">
                <a:solidFill>
                  <a:schemeClr val="tx1">
                    <a:lumMod val="85000"/>
                    <a:lumOff val="15000"/>
                  </a:schemeClr>
                </a:solidFill>
                <a:latin typeface="思源宋体 CN Heavy" panose="02020900000000000000" pitchFamily="18" charset="-122"/>
                <a:ea typeface="思源宋体 CN Heavy" panose="02020900000000000000" pitchFamily="18" charset="-122"/>
                <a:cs typeface="+mn-ea"/>
                <a:sym typeface="+mn-lt"/>
              </a:endParaRPr>
            </a:p>
          </p:txBody>
        </p:sp>
      </p:grpSp>
      <p:sp>
        <p:nvSpPr>
          <p:cNvPr id="4" name="文本框 3">
            <a:extLst>
              <a:ext uri="{FF2B5EF4-FFF2-40B4-BE49-F238E27FC236}">
                <a16:creationId xmlns:a16="http://schemas.microsoft.com/office/drawing/2014/main" id="{80417EDE-1E9D-B197-6568-15800703EAE4}"/>
              </a:ext>
            </a:extLst>
          </p:cNvPr>
          <p:cNvSpPr txBox="1"/>
          <p:nvPr/>
        </p:nvSpPr>
        <p:spPr>
          <a:xfrm>
            <a:off x="396974" y="3101454"/>
            <a:ext cx="8902084" cy="1938992"/>
          </a:xfrm>
          <a:prstGeom prst="rect">
            <a:avLst/>
          </a:prstGeom>
          <a:noFill/>
        </p:spPr>
        <p:txBody>
          <a:bodyPr wrap="square">
            <a:spAutoFit/>
          </a:bodyPr>
          <a:lstStyle/>
          <a:p>
            <a:pPr marL="342900" indent="-342900">
              <a:buAutoNum type="arabicPeriod"/>
            </a:pPr>
            <a:r>
              <a:rPr lang="en-US" altLang="zh-CN" sz="2400" b="1" kern="0" dirty="0">
                <a:latin typeface="Times New Roman" panose="02020603050405020304" pitchFamily="18" charset="0"/>
                <a:ea typeface="PMingLiU" panose="02020500000000000000" pitchFamily="18" charset="-120"/>
              </a:rPr>
              <a:t>F</a:t>
            </a:r>
            <a:r>
              <a:rPr lang="en-US" altLang="zh-CN" sz="2400" b="1" kern="0" dirty="0">
                <a:effectLst/>
                <a:latin typeface="Times New Roman" panose="02020603050405020304" pitchFamily="18" charset="0"/>
                <a:ea typeface="PMingLiU" panose="02020500000000000000" pitchFamily="18" charset="-120"/>
              </a:rPr>
              <a:t>ind the position of highlight and the position of QR code.</a:t>
            </a:r>
          </a:p>
          <a:p>
            <a:pPr marL="342900" indent="-342900">
              <a:buAutoNum type="arabicPeriod"/>
            </a:pPr>
            <a:r>
              <a:rPr lang="en-US" altLang="zh-CN" sz="2400" b="1" kern="0" dirty="0">
                <a:effectLst/>
                <a:latin typeface="Times New Roman" panose="02020603050405020304" pitchFamily="18" charset="0"/>
                <a:ea typeface="PMingLiU" panose="02020500000000000000" pitchFamily="18" charset="-120"/>
              </a:rPr>
              <a:t>Based on the position and distance to find the first keyframe.</a:t>
            </a:r>
            <a:endParaRPr lang="en-US" altLang="zh-CN" sz="2400" b="1" kern="0" dirty="0">
              <a:latin typeface="Times New Roman" panose="02020603050405020304" pitchFamily="18" charset="0"/>
              <a:ea typeface="PMingLiU" panose="02020500000000000000" pitchFamily="18" charset="-120"/>
            </a:endParaRPr>
          </a:p>
          <a:p>
            <a:pPr marL="342900" indent="-342900">
              <a:buAutoNum type="arabicPeriod"/>
            </a:pPr>
            <a:r>
              <a:rPr lang="en-US" altLang="zh-CN" sz="2400" b="1" kern="0" dirty="0">
                <a:effectLst/>
                <a:latin typeface="Times New Roman" panose="02020603050405020304" pitchFamily="18" charset="0"/>
                <a:ea typeface="PMingLiU" panose="02020500000000000000" pitchFamily="18" charset="-120"/>
              </a:rPr>
              <a:t>Based on feature points matching to find second keyframes.</a:t>
            </a:r>
          </a:p>
          <a:p>
            <a:pPr marL="342900" indent="-342900">
              <a:buAutoNum type="arabicPeriod"/>
            </a:pPr>
            <a:r>
              <a:rPr lang="en-US" altLang="zh-CN" sz="2400" b="1" kern="0" dirty="0">
                <a:latin typeface="Times New Roman" panose="02020603050405020304" pitchFamily="18" charset="0"/>
                <a:ea typeface="PMingLiU" panose="02020500000000000000" pitchFamily="18" charset="-120"/>
              </a:rPr>
              <a:t>S</a:t>
            </a:r>
            <a:r>
              <a:rPr lang="en-US" altLang="zh-CN" sz="2400" b="1" kern="0" dirty="0">
                <a:effectLst/>
                <a:latin typeface="Times New Roman" panose="02020603050405020304" pitchFamily="18" charset="0"/>
                <a:ea typeface="PMingLiU" panose="02020500000000000000" pitchFamily="18" charset="-120"/>
              </a:rPr>
              <a:t>titch two frames.</a:t>
            </a:r>
          </a:p>
          <a:p>
            <a:pPr marL="342900" indent="-342900">
              <a:buAutoNum type="arabicPeriod"/>
            </a:pPr>
            <a:r>
              <a:rPr lang="en-US" altLang="zh-CN" sz="2400" b="1" kern="0" dirty="0">
                <a:latin typeface="Times New Roman" panose="02020603050405020304" pitchFamily="18" charset="0"/>
                <a:ea typeface="PMingLiU" panose="02020500000000000000" pitchFamily="18" charset="-120"/>
              </a:rPr>
              <a:t>Augmentation for inner QR code.</a:t>
            </a:r>
            <a:endParaRPr lang="zh-CN" altLang="en-US" sz="2400" b="1" dirty="0"/>
          </a:p>
        </p:txBody>
      </p:sp>
      <p:sp>
        <p:nvSpPr>
          <p:cNvPr id="5" name="文本框 4">
            <a:extLst>
              <a:ext uri="{FF2B5EF4-FFF2-40B4-BE49-F238E27FC236}">
                <a16:creationId xmlns:a16="http://schemas.microsoft.com/office/drawing/2014/main" id="{154A9C7B-8275-5A14-DF57-E05500580394}"/>
              </a:ext>
            </a:extLst>
          </p:cNvPr>
          <p:cNvSpPr txBox="1"/>
          <p:nvPr/>
        </p:nvSpPr>
        <p:spPr bwMode="auto">
          <a:xfrm>
            <a:off x="396974" y="1849000"/>
            <a:ext cx="8267632" cy="589072"/>
          </a:xfrm>
          <a:prstGeom prst="rect">
            <a:avLst/>
          </a:prstGeom>
          <a:noFill/>
        </p:spPr>
        <p:txBody>
          <a:bodyPr wrap="square">
            <a:spAutoFit/>
            <a:scene3d>
              <a:camera prst="orthographicFront"/>
              <a:lightRig rig="threePt" dir="t"/>
            </a:scene3d>
            <a:sp3d contourW="12700"/>
          </a:bodyPr>
          <a:lstStyle/>
          <a:p>
            <a:pPr>
              <a:lnSpc>
                <a:spcPct val="150000"/>
              </a:lnSpc>
              <a:defRPr/>
            </a:pPr>
            <a:r>
              <a:rPr lang="en-US" altLang="zh-CN" sz="2400" dirty="0">
                <a:sym typeface="+mn-lt"/>
              </a:rPr>
              <a:t>How to use algorithms in traditional computer vision to solve?</a:t>
            </a:r>
            <a:endParaRPr lang="en-US" altLang="zh-CN" sz="2400"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425892903"/>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7" grpId="0"/>
      <p:bldP spid="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xgqyrckg">
      <a:majorFont>
        <a:latin typeface="思源黑体 CN Normal"/>
        <a:ea typeface="思源黑体 CN Normal"/>
        <a:cs typeface=""/>
      </a:majorFont>
      <a:minorFont>
        <a:latin typeface="思源黑体 CN Norm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1401</Words>
  <Application>Microsoft Office PowerPoint</Application>
  <PresentationFormat>Widescreen</PresentationFormat>
  <Paragraphs>245</Paragraphs>
  <Slides>32</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等线</vt:lpstr>
      <vt:lpstr>等线 Light</vt:lpstr>
      <vt:lpstr>思源宋体 CN Heavy</vt:lpstr>
      <vt:lpstr>思源黑体 CN Medium</vt:lpstr>
      <vt:lpstr>思源黑体 CN Normal</vt:lpstr>
      <vt:lpstr>Arial</vt:lpstr>
      <vt:lpstr>Cambria Math</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Feng Chen</cp:lastModifiedBy>
  <cp:revision>28</cp:revision>
  <dcterms:created xsi:type="dcterms:W3CDTF">2022-05-20T03:29:00Z</dcterms:created>
  <dcterms:modified xsi:type="dcterms:W3CDTF">2024-11-11T02:01:04Z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7F96C117CCAC4405A8E33F26199E37CD</vt:lpwstr>
  </property>
  <property fmtid="{D5CDD505-2E9C-101B-9397-08002B2CF9AE}" pid="3" name="KSOProductBuildVer">
    <vt:lpwstr>2052-11.1.0.10356</vt:lpwstr>
  </property>
</Properties>
</file>